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6"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4" r:id="rId50"/>
    <p:sldId id="305" r:id="rId51"/>
    <p:sldId id="303" r:id="rId5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2Cd6on8oQjZxWV9BY4pwx9KIo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2AAE48-0688-4444-AC97-11DCD2B85481}">
  <a:tblStyle styleId="{462AAE48-0688-4444-AC97-11DCD2B85481}"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4E7"/>
          </a:solidFill>
        </a:fill>
      </a:tcStyle>
    </a:wholeTbl>
    <a:band1H>
      <a:tcTxStyle/>
      <a:tcStyle>
        <a:tcBdr/>
        <a:fill>
          <a:solidFill>
            <a:srgbClr val="DBE9CB"/>
          </a:solidFill>
        </a:fill>
      </a:tcStyle>
    </a:band1H>
    <a:band2H>
      <a:tcTxStyle/>
      <a:tcStyle>
        <a:tcBdr/>
      </a:tcStyle>
    </a:band2H>
    <a:band1V>
      <a:tcTxStyle/>
      <a:tcStyle>
        <a:tcBdr/>
        <a:fill>
          <a:solidFill>
            <a:srgbClr val="DBE9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59"/>
    <p:restoredTop sz="94628"/>
  </p:normalViewPr>
  <p:slideViewPr>
    <p:cSldViewPr snapToGrid="0" snapToObjects="1">
      <p:cViewPr varScale="1">
        <p:scale>
          <a:sx n="64" d="100"/>
          <a:sy n="64" d="100"/>
        </p:scale>
        <p:origin x="184" y="1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3033fe86e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3033fe86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033fe86e0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3033fe86e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3033fe86e0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3033fe86e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3033fe86e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3033fe86e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3033fe86e0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3033fe86e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033fe86e0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3033fe86e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3033fe86e0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3033fe86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3033fe86e0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3033fe86e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033fe86e0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033fe86e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033fe86e0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3033fe86e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033fe86e0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033fe86e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39"/>
          <p:cNvGrpSpPr/>
          <p:nvPr/>
        </p:nvGrpSpPr>
        <p:grpSpPr>
          <a:xfrm>
            <a:off x="0" y="-8467"/>
            <a:ext cx="12192000" cy="6866467"/>
            <a:chOff x="0" y="-8467"/>
            <a:chExt cx="12192000" cy="6866467"/>
          </a:xfrm>
        </p:grpSpPr>
        <p:cxnSp>
          <p:nvCxnSpPr>
            <p:cNvPr id="24" name="Google Shape;24;p39"/>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3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3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3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39"/>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3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3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39"/>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9"/>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9"/>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9"/>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6" name="Google Shape;36;p3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48"/>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8"/>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4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49"/>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9"/>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49"/>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4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4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49"/>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04" name="Google Shape;104;p49"/>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50"/>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50"/>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5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5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51"/>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1"/>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51"/>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5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5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51"/>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19" name="Google Shape;119;p51"/>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52"/>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52"/>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52"/>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5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5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5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5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3"/>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5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5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5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54"/>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54"/>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5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5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5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2" name="Google Shape;42;p4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1"/>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48" name="Google Shape;48;p4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4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2"/>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4" name="Google Shape;54;p42"/>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5" name="Google Shape;55;p4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4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3"/>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1" name="Google Shape;61;p43"/>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43"/>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3" name="Google Shape;63;p43"/>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4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4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46"/>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6"/>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46"/>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4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47"/>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7"/>
          <p:cNvSpPr>
            <a:spLocks noGrp="1"/>
          </p:cNvSpPr>
          <p:nvPr>
            <p:ph type="pic" idx="2"/>
          </p:nvPr>
        </p:nvSpPr>
        <p:spPr>
          <a:xfrm>
            <a:off x="677334" y="609600"/>
            <a:ext cx="8596668" cy="3845718"/>
          </a:xfrm>
          <a:prstGeom prst="rect">
            <a:avLst/>
          </a:prstGeom>
          <a:noFill/>
          <a:ln>
            <a:noFill/>
          </a:ln>
        </p:spPr>
      </p:sp>
      <p:sp>
        <p:nvSpPr>
          <p:cNvPr id="86" name="Google Shape;86;p47"/>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4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38"/>
          <p:cNvGrpSpPr/>
          <p:nvPr/>
        </p:nvGrpSpPr>
        <p:grpSpPr>
          <a:xfrm>
            <a:off x="0" y="-8467"/>
            <a:ext cx="12192000" cy="6866467"/>
            <a:chOff x="0" y="-8467"/>
            <a:chExt cx="12192000" cy="6866467"/>
          </a:xfrm>
        </p:grpSpPr>
        <p:cxnSp>
          <p:nvCxnSpPr>
            <p:cNvPr id="7" name="Google Shape;7;p38"/>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38"/>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38"/>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38"/>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38"/>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8"/>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38"/>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38"/>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38"/>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8"/>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3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38"/>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3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3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3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ctrTitle"/>
          </p:nvPr>
        </p:nvSpPr>
        <p:spPr>
          <a:xfrm>
            <a:off x="1354667" y="684592"/>
            <a:ext cx="7766936" cy="1646302"/>
          </a:xfrm>
          <a:prstGeom prst="rect">
            <a:avLst/>
          </a:prstGeom>
          <a:noFill/>
          <a:ln>
            <a:noFill/>
          </a:ln>
        </p:spPr>
        <p:txBody>
          <a:bodyPr spcFirstLastPara="1" wrap="square" lIns="91425" tIns="45700" rIns="91425" bIns="45700" anchor="b" anchorCtr="0">
            <a:noAutofit/>
          </a:bodyPr>
          <a:lstStyle/>
          <a:p>
            <a:r>
              <a:rPr lang="en-IN" sz="2700" b="1" dirty="0"/>
              <a:t>Predictive analysis of city based crops using Internet of Things based Hydroponic system </a:t>
            </a:r>
            <a:endParaRPr lang="en-IN" sz="2700" dirty="0"/>
          </a:p>
        </p:txBody>
      </p:sp>
      <p:sp>
        <p:nvSpPr>
          <p:cNvPr id="144" name="Google Shape;144;p1"/>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1440"/>
              <a:buNone/>
            </a:pPr>
            <a:r>
              <a:rPr lang="en-US"/>
              <a:t>S A Hariprasad   18BCE0868</a:t>
            </a:r>
            <a:endParaRPr/>
          </a:p>
          <a:p>
            <a:pPr marL="0" lvl="0" indent="0" algn="r" rtl="0">
              <a:spcBef>
                <a:spcPts val="1000"/>
              </a:spcBef>
              <a:spcAft>
                <a:spcPts val="0"/>
              </a:spcAft>
              <a:buSzPts val="1440"/>
              <a:buNone/>
            </a:pPr>
            <a:r>
              <a:rPr lang="en-US"/>
              <a:t>Nikhil K 18BCE2321</a:t>
            </a:r>
            <a:endParaRPr/>
          </a:p>
          <a:p>
            <a:pPr marL="0" lvl="0" indent="0" algn="r" rtl="0">
              <a:spcBef>
                <a:spcPts val="1000"/>
              </a:spcBef>
              <a:spcAft>
                <a:spcPts val="0"/>
              </a:spcAft>
              <a:buSzPts val="144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System Architecture Description</a:t>
            </a:r>
            <a:endParaRPr/>
          </a:p>
        </p:txBody>
      </p:sp>
      <p:sp>
        <p:nvSpPr>
          <p:cNvPr id="197" name="Google Shape;197;p1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SzPct val="79999"/>
              <a:buChar char="►"/>
            </a:pPr>
            <a:r>
              <a:rPr lang="en-US" b="1"/>
              <a:t>Water-Level Sensor</a:t>
            </a:r>
            <a:r>
              <a:rPr lang="en-US"/>
              <a:t> - A water-level sensor is a device used in the detection of the water level. Maintaining Water level helps the root absorb correct amount of water and makes sure that the plant doesn't gets spoiled.</a:t>
            </a:r>
            <a:endParaRPr/>
          </a:p>
          <a:p>
            <a:pPr marL="342900" lvl="0" indent="-342900" algn="l" rtl="0">
              <a:spcBef>
                <a:spcPts val="1000"/>
              </a:spcBef>
              <a:spcAft>
                <a:spcPts val="0"/>
              </a:spcAft>
              <a:buSzPct val="79999"/>
              <a:buChar char="►"/>
            </a:pPr>
            <a:r>
              <a:rPr lang="en-US" b="1"/>
              <a:t>pH Sensor</a:t>
            </a:r>
            <a:r>
              <a:rPr lang="en-US"/>
              <a:t> - Optimal pH levels are critical to healthy plants and high yields in both soil and hydroponics gardening. Maintaining those optimal levels, especially in soilless growing systems, calls for frequent, accurate pH testing. Ideal pH levels maximize a plant’s nutrient uptake. Those nutrients, in turn, increase a plant’s vigor and productivity.</a:t>
            </a:r>
            <a:endParaRPr/>
          </a:p>
          <a:p>
            <a:pPr marL="342900" lvl="0" indent="-342900" algn="l" rtl="0">
              <a:spcBef>
                <a:spcPts val="1000"/>
              </a:spcBef>
              <a:spcAft>
                <a:spcPts val="0"/>
              </a:spcAft>
              <a:buSzPct val="79999"/>
              <a:buChar char="►"/>
            </a:pPr>
            <a:r>
              <a:rPr lang="en-US" b="1"/>
              <a:t>Soil Moisture Sensor</a:t>
            </a:r>
            <a:r>
              <a:rPr lang="en-US"/>
              <a:t> - This soil moisture sensor can be used to detect the moisture of soil or judge if there is water around the sensor, let's you know if the plants in the mesh pot require water or not. The units used in calculating is bars.</a:t>
            </a:r>
            <a:endParaRPr/>
          </a:p>
          <a:p>
            <a:pPr marL="342900" lvl="0" indent="-342900" algn="l" rtl="0">
              <a:spcBef>
                <a:spcPts val="1000"/>
              </a:spcBef>
              <a:spcAft>
                <a:spcPts val="0"/>
              </a:spcAft>
              <a:buSzPct val="79999"/>
              <a:buChar char="►"/>
            </a:pPr>
            <a:r>
              <a:rPr lang="en-US" b="1"/>
              <a:t>DHT22 Temperature/Humidity Sensor</a:t>
            </a:r>
            <a:r>
              <a:rPr lang="en-US"/>
              <a:t> - The DHT22 is a humidity and temperature sensor with a single wire digital interface. The sensor is calibrated so you can get right to measuring relative humidity and temperature.</a:t>
            </a:r>
            <a:endParaRPr/>
          </a:p>
          <a:p>
            <a:pPr marL="342900" lvl="0" indent="-342900" algn="l" rtl="0">
              <a:spcBef>
                <a:spcPts val="1000"/>
              </a:spcBef>
              <a:spcAft>
                <a:spcPts val="0"/>
              </a:spcAft>
              <a:buSzPct val="79999"/>
              <a:buChar char="►"/>
            </a:pPr>
            <a:r>
              <a:rPr lang="en-US" b="1"/>
              <a:t>Luminous Intensity Sensor</a:t>
            </a:r>
            <a:r>
              <a:rPr lang="en-US"/>
              <a:t>- Helps to capture the amount of sunlight hitting the product </a:t>
            </a:r>
            <a:endParaRPr/>
          </a:p>
          <a:p>
            <a:pPr marL="342900" lvl="0" indent="-265176" algn="l" rtl="0">
              <a:spcBef>
                <a:spcPts val="1000"/>
              </a:spcBef>
              <a:spcAft>
                <a:spcPts val="0"/>
              </a:spcAft>
              <a:buSzPct val="79999"/>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Flow Chart</a:t>
            </a:r>
            <a:endParaRPr/>
          </a:p>
        </p:txBody>
      </p:sp>
      <p:pic>
        <p:nvPicPr>
          <p:cNvPr id="203" name="Google Shape;203;p11"/>
          <p:cNvPicPr preferRelativeResize="0">
            <a:picLocks noGrp="1"/>
          </p:cNvPicPr>
          <p:nvPr>
            <p:ph type="body" idx="1"/>
          </p:nvPr>
        </p:nvPicPr>
        <p:blipFill rotWithShape="1">
          <a:blip r:embed="rId3">
            <a:alphaModFix/>
          </a:blip>
          <a:srcRect/>
          <a:stretch/>
        </p:blipFill>
        <p:spPr>
          <a:xfrm>
            <a:off x="1281474" y="1832597"/>
            <a:ext cx="2578549" cy="3881437"/>
          </a:xfrm>
          <a:prstGeom prst="rect">
            <a:avLst/>
          </a:prstGeom>
          <a:noFill/>
          <a:ln>
            <a:noFill/>
          </a:ln>
        </p:spPr>
      </p:pic>
      <p:sp>
        <p:nvSpPr>
          <p:cNvPr id="204" name="Google Shape;204;p11"/>
          <p:cNvSpPr txBox="1"/>
          <p:nvPr/>
        </p:nvSpPr>
        <p:spPr>
          <a:xfrm>
            <a:off x="4711148" y="1832597"/>
            <a:ext cx="4562854"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0" i="0" u="none" strike="noStrike" cap="none">
                <a:solidFill>
                  <a:schemeClr val="dk1"/>
                </a:solidFill>
                <a:latin typeface="Trebuchet MS"/>
                <a:ea typeface="Trebuchet MS"/>
                <a:cs typeface="Trebuchet MS"/>
                <a:sym typeface="Trebuchet MS"/>
              </a:rPr>
              <a:t>In the following Hydroponic system the data is being collected by a CSV module that collects data from Arduino serial monitor and saves data in a CSV file.</a:t>
            </a:r>
            <a:endParaRPr/>
          </a:p>
          <a:p>
            <a:pPr marL="285750" marR="0" lvl="0" indent="-285750" algn="l" rtl="0">
              <a:spcBef>
                <a:spcPts val="0"/>
              </a:spcBef>
              <a:spcAft>
                <a:spcPts val="0"/>
              </a:spcAft>
              <a:buClr>
                <a:schemeClr val="dk1"/>
              </a:buClr>
              <a:buSzPts val="1800"/>
              <a:buFont typeface="Arial"/>
              <a:buChar char="•"/>
            </a:pPr>
            <a:r>
              <a:rPr lang="en-US" sz="1800" b="0" i="0" u="none" strike="noStrike" cap="none">
                <a:solidFill>
                  <a:schemeClr val="dk1"/>
                </a:solidFill>
                <a:latin typeface="Trebuchet MS"/>
                <a:ea typeface="Trebuchet MS"/>
                <a:cs typeface="Trebuchet MS"/>
                <a:sym typeface="Trebuchet MS"/>
              </a:rPr>
              <a:t>The Arduino board initializes the sensor and collects data every 10 minutes and sends the data to the CSV file </a:t>
            </a:r>
            <a:endParaRPr/>
          </a:p>
          <a:p>
            <a:pPr marL="285750" marR="0" lvl="0" indent="-171450" algn="l" rtl="0">
              <a:spcBef>
                <a:spcPts val="0"/>
              </a:spcBef>
              <a:spcAft>
                <a:spcPts val="0"/>
              </a:spcAft>
              <a:buClr>
                <a:schemeClr val="dk1"/>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a:t>Methodology Adapted</a:t>
            </a:r>
            <a:br>
              <a:rPr lang="en-US"/>
            </a:br>
            <a:r>
              <a:rPr lang="en-US"/>
              <a:t>(i) </a:t>
            </a:r>
            <a:r>
              <a:rPr lang="en-US" i="1"/>
              <a:t>Hydroponic Farming</a:t>
            </a:r>
            <a:br>
              <a:rPr lang="en-US" b="1" i="1"/>
            </a:br>
            <a:endParaRPr/>
          </a:p>
        </p:txBody>
      </p:sp>
      <p:sp>
        <p:nvSpPr>
          <p:cNvPr id="210" name="Google Shape;210;p1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In the present fast pace world, the form of hydroponic farming is taking over. The ongoing research paved new ways and paths for a better and substantial way of farming. </a:t>
            </a:r>
            <a:endParaRPr/>
          </a:p>
          <a:p>
            <a:pPr marL="342900" lvl="0" indent="-342900" algn="l" rtl="0">
              <a:spcBef>
                <a:spcPts val="1000"/>
              </a:spcBef>
              <a:spcAft>
                <a:spcPts val="0"/>
              </a:spcAft>
              <a:buSzPts val="1440"/>
              <a:buChar char="►"/>
            </a:pPr>
            <a:r>
              <a:rPr lang="en-US"/>
              <a:t>Noticing the ways and researching the present trends, mainly followed in metropolitan cities and  technologically advanced countries makes lives a lot easier in terms of  hydroponic farming.</a:t>
            </a:r>
            <a:endParaRPr/>
          </a:p>
          <a:p>
            <a:pPr marL="342900" lvl="0" indent="-342900" algn="l" rtl="0">
              <a:spcBef>
                <a:spcPts val="1000"/>
              </a:spcBef>
              <a:spcAft>
                <a:spcPts val="0"/>
              </a:spcAft>
              <a:buSzPts val="1440"/>
              <a:buChar char="►"/>
            </a:pPr>
            <a:r>
              <a:rPr lang="en-US"/>
              <a:t>The work done by us addresses the key issues of automation and IoT integration into the way of sustainable farming in constraints such as limited water supply and space.</a:t>
            </a:r>
            <a:endParaRPr/>
          </a:p>
          <a:p>
            <a:pPr marL="342900" lvl="0" indent="-251459" algn="l" rtl="0">
              <a:spcBef>
                <a:spcPts val="1000"/>
              </a:spcBef>
              <a:spcAft>
                <a:spcPts val="0"/>
              </a:spcAft>
              <a:buSzPts val="144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i="1"/>
              <a:t>(ii) Necessity for automation </a:t>
            </a:r>
            <a:br>
              <a:rPr lang="en-US" b="1" i="1"/>
            </a:br>
            <a:endParaRPr/>
          </a:p>
        </p:txBody>
      </p:sp>
      <p:sp>
        <p:nvSpPr>
          <p:cNvPr id="216" name="Google Shape;216;p1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The work being done needs constant monitoring as various sensors are used in an confined and controlled environment. </a:t>
            </a:r>
            <a:endParaRPr/>
          </a:p>
          <a:p>
            <a:pPr marL="342900" lvl="0" indent="-342900" algn="l" rtl="0">
              <a:spcBef>
                <a:spcPts val="1000"/>
              </a:spcBef>
              <a:spcAft>
                <a:spcPts val="0"/>
              </a:spcAft>
              <a:buSzPts val="1440"/>
              <a:buChar char="►"/>
            </a:pPr>
            <a:r>
              <a:rPr lang="en-US"/>
              <a:t>But as Human Beings, we tend to make mistakes. </a:t>
            </a:r>
            <a:endParaRPr/>
          </a:p>
          <a:p>
            <a:pPr marL="342900" lvl="0" indent="-342900" algn="l" rtl="0">
              <a:spcBef>
                <a:spcPts val="1000"/>
              </a:spcBef>
              <a:spcAft>
                <a:spcPts val="0"/>
              </a:spcAft>
              <a:buSzPts val="1440"/>
              <a:buChar char="►"/>
            </a:pPr>
            <a:r>
              <a:rPr lang="en-US"/>
              <a:t>To avoid such mistakes that in other ways cannot be avoided, automation is the way.</a:t>
            </a:r>
            <a:endParaRPr/>
          </a:p>
          <a:p>
            <a:pPr marL="342900" lvl="0" indent="-342900" algn="l" rtl="0">
              <a:spcBef>
                <a:spcPts val="1000"/>
              </a:spcBef>
              <a:spcAft>
                <a:spcPts val="0"/>
              </a:spcAft>
              <a:buSzPts val="1440"/>
              <a:buChar char="►"/>
            </a:pPr>
            <a:r>
              <a:rPr lang="en-US"/>
              <a:t>With the help of Arduino , ESp 8266 and aurd Spread Sheet the reading from the sensors are directly stored into the spreads sheet with almost no error.</a:t>
            </a:r>
            <a:endParaRPr/>
          </a:p>
          <a:p>
            <a:pPr marL="342900" lvl="0" indent="-342900" algn="l" rtl="0">
              <a:spcBef>
                <a:spcPts val="1000"/>
              </a:spcBef>
              <a:spcAft>
                <a:spcPts val="0"/>
              </a:spcAft>
              <a:buSzPts val="1440"/>
              <a:buChar char="►"/>
            </a:pPr>
            <a:r>
              <a:rPr lang="en-US"/>
              <a:t> The readings are recorded once every 10 minutes which without automation requires a immense amount of man power which intern may lead to loss or errors in recorded results.</a:t>
            </a:r>
            <a:endParaRPr/>
          </a:p>
          <a:p>
            <a:pPr marL="342900" lvl="0" indent="-251459" algn="l" rtl="0">
              <a:spcBef>
                <a:spcPts val="1000"/>
              </a:spcBef>
              <a:spcAft>
                <a:spcPts val="0"/>
              </a:spcAft>
              <a:buSzPts val="144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i="1"/>
              <a:t>(iii) Climate Maintained</a:t>
            </a:r>
            <a:br>
              <a:rPr lang="en-US" b="1" i="1"/>
            </a:br>
            <a:endParaRPr/>
          </a:p>
        </p:txBody>
      </p:sp>
      <p:sp>
        <p:nvSpPr>
          <p:cNvPr id="222" name="Google Shape;222;p1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SzPct val="79999"/>
              <a:buChar char="►"/>
            </a:pPr>
            <a:r>
              <a:rPr lang="en-US"/>
              <a:t>Farming mainly depends on ambient climatic conditions but the city environment is not suitable for the growth of crops in the traditional way.</a:t>
            </a:r>
            <a:endParaRPr/>
          </a:p>
          <a:p>
            <a:pPr marL="342900" lvl="0" indent="-342900" algn="l" rtl="0">
              <a:spcBef>
                <a:spcPts val="1000"/>
              </a:spcBef>
              <a:spcAft>
                <a:spcPts val="0"/>
              </a:spcAft>
              <a:buSzPct val="79999"/>
              <a:buChar char="►"/>
            </a:pPr>
            <a:r>
              <a:rPr lang="en-US"/>
              <a:t>For our work as we targeted the metropolitan cities we made sure that the temperature rage varied from 28 degree Celsius to 36 degree Celsius. </a:t>
            </a:r>
            <a:endParaRPr/>
          </a:p>
          <a:p>
            <a:pPr marL="342900" lvl="0" indent="-342900" algn="l" rtl="0">
              <a:spcBef>
                <a:spcPts val="1000"/>
              </a:spcBef>
              <a:spcAft>
                <a:spcPts val="0"/>
              </a:spcAft>
              <a:buSzPct val="79999"/>
              <a:buChar char="►"/>
            </a:pPr>
            <a:r>
              <a:rPr lang="en-US"/>
              <a:t>In hydroponic farming, the crops are not exposed to sunlight throughout. </a:t>
            </a:r>
            <a:endParaRPr/>
          </a:p>
          <a:p>
            <a:pPr marL="342900" lvl="0" indent="-342900" algn="l" rtl="0">
              <a:spcBef>
                <a:spcPts val="1000"/>
              </a:spcBef>
              <a:spcAft>
                <a:spcPts val="0"/>
              </a:spcAft>
              <a:buSzPct val="79999"/>
              <a:buChar char="►"/>
            </a:pPr>
            <a:r>
              <a:rPr lang="en-US"/>
              <a:t>Rather than exposing them to sunlight throughout, we made sure that an adequate sunlight was available which in the day reaches approximately 240 candela and in the night for the integrity of the results, we made sure no light from any source was available which resulted in 0 candela. </a:t>
            </a:r>
            <a:endParaRPr/>
          </a:p>
          <a:p>
            <a:pPr marL="342900" lvl="0" indent="-342900" algn="l" rtl="0">
              <a:spcBef>
                <a:spcPts val="1000"/>
              </a:spcBef>
              <a:spcAft>
                <a:spcPts val="0"/>
              </a:spcAft>
              <a:buSzPct val="79999"/>
              <a:buChar char="►"/>
            </a:pPr>
            <a:r>
              <a:rPr lang="en-US"/>
              <a:t>Speaking about the soil moisture, for better understating of the impact of moisture retention of the soil we grew the crops in early summer because of which there is humidity in the air than normal. </a:t>
            </a:r>
            <a:endParaRPr/>
          </a:p>
          <a:p>
            <a:pPr marL="342900" lvl="0" indent="-342900" algn="l" rtl="0">
              <a:spcBef>
                <a:spcPts val="1000"/>
              </a:spcBef>
              <a:spcAft>
                <a:spcPts val="0"/>
              </a:spcAft>
              <a:buSzPct val="79999"/>
              <a:buChar char="►"/>
            </a:pPr>
            <a:r>
              <a:rPr lang="en-US"/>
              <a:t>The humidity varied from 40 percent to 80 percent which is the normal range in a coastal city.</a:t>
            </a:r>
            <a:endParaRPr/>
          </a:p>
          <a:p>
            <a:pPr marL="342900" lvl="0" indent="-258318" algn="l" rtl="0">
              <a:spcBef>
                <a:spcPts val="1000"/>
              </a:spcBef>
              <a:spcAft>
                <a:spcPts val="0"/>
              </a:spcAft>
              <a:buSzPct val="79999"/>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(iv) </a:t>
            </a:r>
            <a:r>
              <a:rPr lang="en-US" i="1"/>
              <a:t>Data Analysis</a:t>
            </a:r>
            <a:br>
              <a:rPr lang="en-US" b="1" i="1"/>
            </a:br>
            <a:endParaRPr/>
          </a:p>
        </p:txBody>
      </p:sp>
      <p:sp>
        <p:nvSpPr>
          <p:cNvPr id="228" name="Google Shape;228;p1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All the information collected from the sensors is stored in the personal systems directly rather than cloud as clod is heavily dependent upon an uninterrupted internet connection which sometimes may not be possible.</a:t>
            </a:r>
            <a:endParaRPr/>
          </a:p>
          <a:p>
            <a:pPr marL="342900" lvl="0" indent="-342900" algn="l" rtl="0">
              <a:spcBef>
                <a:spcPts val="1000"/>
              </a:spcBef>
              <a:spcAft>
                <a:spcPts val="0"/>
              </a:spcAft>
              <a:buSzPts val="1440"/>
              <a:buChar char="►"/>
            </a:pPr>
            <a:r>
              <a:rPr lang="en-US"/>
              <a:t>The data collected is stored and processed with the help of python to create results which help in better understanding of the data.</a:t>
            </a:r>
            <a:endParaRPr/>
          </a:p>
          <a:p>
            <a:pPr marL="342900" lvl="0" indent="-251459" algn="l" rtl="0">
              <a:spcBef>
                <a:spcPts val="1000"/>
              </a:spcBef>
              <a:spcAft>
                <a:spcPts val="0"/>
              </a:spcAft>
              <a:buSzPts val="144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(v) </a:t>
            </a:r>
            <a:r>
              <a:rPr lang="en-US" i="1"/>
              <a:t>Proposed System</a:t>
            </a:r>
            <a:br>
              <a:rPr lang="en-US" b="1" i="1"/>
            </a:br>
            <a:endParaRPr/>
          </a:p>
        </p:txBody>
      </p:sp>
      <p:sp>
        <p:nvSpPr>
          <p:cNvPr id="234" name="Google Shape;234;p16"/>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An innovative form of hydroponic farming is used.</a:t>
            </a:r>
            <a:endParaRPr/>
          </a:p>
          <a:p>
            <a:pPr marL="342900" lvl="0" indent="-342900" algn="l" rtl="0">
              <a:spcBef>
                <a:spcPts val="1000"/>
              </a:spcBef>
              <a:spcAft>
                <a:spcPts val="0"/>
              </a:spcAft>
              <a:buSzPts val="1440"/>
              <a:buChar char="►"/>
            </a:pPr>
            <a:r>
              <a:rPr lang="en-US"/>
              <a:t>Coco pit is used as an soil replacement as the water retention capacity is much higher in this compared to general soil. </a:t>
            </a:r>
            <a:endParaRPr/>
          </a:p>
          <a:p>
            <a:pPr marL="342900" lvl="0" indent="-342900" algn="l" rtl="0">
              <a:spcBef>
                <a:spcPts val="1000"/>
              </a:spcBef>
              <a:spcAft>
                <a:spcPts val="0"/>
              </a:spcAft>
              <a:buSzPts val="1440"/>
              <a:buChar char="►"/>
            </a:pPr>
            <a:r>
              <a:rPr lang="en-US"/>
              <a:t>The coco pit is connected to water supply which is regulated. </a:t>
            </a:r>
            <a:endParaRPr/>
          </a:p>
          <a:p>
            <a:pPr marL="342900" lvl="0" indent="-342900" algn="l" rtl="0">
              <a:spcBef>
                <a:spcPts val="1000"/>
              </a:spcBef>
              <a:spcAft>
                <a:spcPts val="0"/>
              </a:spcAft>
              <a:buSzPts val="1440"/>
              <a:buChar char="►"/>
            </a:pPr>
            <a:r>
              <a:rPr lang="en-US"/>
              <a:t>Six different sensors are connected to the system. The sensors being, pH sensor which monitors the pH of the water in the coco pit. </a:t>
            </a:r>
            <a:endParaRPr/>
          </a:p>
          <a:p>
            <a:pPr marL="0" lvl="0" indent="0" algn="l" rtl="0">
              <a:spcBef>
                <a:spcPts val="1000"/>
              </a:spcBef>
              <a:spcAft>
                <a:spcPts val="0"/>
              </a:spcAft>
              <a:buSzPts val="144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System Architecture</a:t>
            </a:r>
            <a:endParaRPr/>
          </a:p>
        </p:txBody>
      </p:sp>
      <p:sp>
        <p:nvSpPr>
          <p:cNvPr id="240" name="Google Shape;240;p1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a:p>
        </p:txBody>
      </p:sp>
      <p:pic>
        <p:nvPicPr>
          <p:cNvPr id="241" name="Google Shape;241;p17"/>
          <p:cNvPicPr preferRelativeResize="0"/>
          <p:nvPr/>
        </p:nvPicPr>
        <p:blipFill rotWithShape="1">
          <a:blip r:embed="rId3">
            <a:alphaModFix/>
          </a:blip>
          <a:srcRect/>
          <a:stretch/>
        </p:blipFill>
        <p:spPr>
          <a:xfrm>
            <a:off x="677334" y="2160588"/>
            <a:ext cx="8898466" cy="40878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System Architecture Description</a:t>
            </a:r>
            <a:endParaRPr/>
          </a:p>
        </p:txBody>
      </p:sp>
      <p:sp>
        <p:nvSpPr>
          <p:cNvPr id="247" name="Google Shape;247;p18"/>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SzPct val="79999"/>
              <a:buChar char="►"/>
            </a:pPr>
            <a:r>
              <a:rPr lang="en-US" b="1"/>
              <a:t>Water-Level Sensor</a:t>
            </a:r>
            <a:r>
              <a:rPr lang="en-US"/>
              <a:t> - A water-level sensor is a device used in the detection of the water level. Maintaining Water level helps the root absorb correct amount of water and makes sure that the plant doesn't gets spoiled.</a:t>
            </a:r>
            <a:endParaRPr/>
          </a:p>
          <a:p>
            <a:pPr marL="342900" lvl="0" indent="-342900" algn="l" rtl="0">
              <a:spcBef>
                <a:spcPts val="1000"/>
              </a:spcBef>
              <a:spcAft>
                <a:spcPts val="0"/>
              </a:spcAft>
              <a:buSzPct val="79999"/>
              <a:buChar char="►"/>
            </a:pPr>
            <a:r>
              <a:rPr lang="en-US" b="1"/>
              <a:t>pH Sensor</a:t>
            </a:r>
            <a:r>
              <a:rPr lang="en-US"/>
              <a:t> - Optimal pH levels are critical to healthy plants and high yields in both soil and hydroponics gardening. Maintaining those optimal levels, especially in soilless growing systems, calls for frequent, accurate pH testing. Ideal pH levels maximize a plant’s nutrient uptake. Those nutrients, in turn, increase a plant’s vigor and productivity.</a:t>
            </a:r>
            <a:endParaRPr/>
          </a:p>
          <a:p>
            <a:pPr marL="342900" lvl="0" indent="-342900" algn="l" rtl="0">
              <a:spcBef>
                <a:spcPts val="1000"/>
              </a:spcBef>
              <a:spcAft>
                <a:spcPts val="0"/>
              </a:spcAft>
              <a:buSzPct val="79999"/>
              <a:buChar char="►"/>
            </a:pPr>
            <a:r>
              <a:rPr lang="en-US" b="1"/>
              <a:t>Soil Moisture Sensor</a:t>
            </a:r>
            <a:r>
              <a:rPr lang="en-US"/>
              <a:t> - This soil moisture sensor can be used to detect the moisture of soil or judge if there is water around the sensor, let's you know if the plants in the mesh pot require water or not. The units used in calculating is bars.</a:t>
            </a:r>
            <a:endParaRPr/>
          </a:p>
          <a:p>
            <a:pPr marL="342900" lvl="0" indent="-342900" algn="l" rtl="0">
              <a:spcBef>
                <a:spcPts val="1000"/>
              </a:spcBef>
              <a:spcAft>
                <a:spcPts val="0"/>
              </a:spcAft>
              <a:buSzPct val="79999"/>
              <a:buChar char="►"/>
            </a:pPr>
            <a:r>
              <a:rPr lang="en-US" b="1"/>
              <a:t>DHT22 Temperature/Humidity Sensor</a:t>
            </a:r>
            <a:r>
              <a:rPr lang="en-US"/>
              <a:t> - The DHT22 is a humidity and temperature sensor with a single wire digital interface. The sensor is calibrated so you can get right to measuring relative humidity and temperature.</a:t>
            </a:r>
            <a:endParaRPr/>
          </a:p>
          <a:p>
            <a:pPr marL="342900" lvl="0" indent="-342900" algn="l" rtl="0">
              <a:spcBef>
                <a:spcPts val="1000"/>
              </a:spcBef>
              <a:spcAft>
                <a:spcPts val="0"/>
              </a:spcAft>
              <a:buSzPct val="79999"/>
              <a:buChar char="►"/>
            </a:pPr>
            <a:r>
              <a:rPr lang="en-US" b="1"/>
              <a:t>Luminous Intensity Sensor</a:t>
            </a:r>
            <a:r>
              <a:rPr lang="en-US"/>
              <a:t>- Helps to capture the amount of sunlight hitting the product </a:t>
            </a:r>
            <a:endParaRPr/>
          </a:p>
          <a:p>
            <a:pPr marL="342900" lvl="0" indent="-265176" algn="l" rtl="0">
              <a:spcBef>
                <a:spcPts val="1000"/>
              </a:spcBef>
              <a:spcAft>
                <a:spcPts val="0"/>
              </a:spcAft>
              <a:buSzPct val="79999"/>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Flow Chart</a:t>
            </a:r>
            <a:endParaRPr/>
          </a:p>
        </p:txBody>
      </p:sp>
      <p:pic>
        <p:nvPicPr>
          <p:cNvPr id="253" name="Google Shape;253;p19"/>
          <p:cNvPicPr preferRelativeResize="0">
            <a:picLocks noGrp="1"/>
          </p:cNvPicPr>
          <p:nvPr>
            <p:ph type="body" idx="1"/>
          </p:nvPr>
        </p:nvPicPr>
        <p:blipFill rotWithShape="1">
          <a:blip r:embed="rId3">
            <a:alphaModFix/>
          </a:blip>
          <a:srcRect/>
          <a:stretch/>
        </p:blipFill>
        <p:spPr>
          <a:xfrm>
            <a:off x="1281474" y="1832597"/>
            <a:ext cx="2578549" cy="3881437"/>
          </a:xfrm>
          <a:prstGeom prst="rect">
            <a:avLst/>
          </a:prstGeom>
          <a:noFill/>
          <a:ln>
            <a:noFill/>
          </a:ln>
        </p:spPr>
      </p:pic>
      <p:sp>
        <p:nvSpPr>
          <p:cNvPr id="254" name="Google Shape;254;p19"/>
          <p:cNvSpPr txBox="1"/>
          <p:nvPr/>
        </p:nvSpPr>
        <p:spPr>
          <a:xfrm>
            <a:off x="4711148" y="1832597"/>
            <a:ext cx="4562854"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0" i="0" u="none" strike="noStrike" cap="none">
                <a:solidFill>
                  <a:schemeClr val="dk1"/>
                </a:solidFill>
                <a:latin typeface="Trebuchet MS"/>
                <a:ea typeface="Trebuchet MS"/>
                <a:cs typeface="Trebuchet MS"/>
                <a:sym typeface="Trebuchet MS"/>
              </a:rPr>
              <a:t>In the following Hydroponic system the data is being collected by a CSV module that collects data from Arduino serial monitor and saves data in a CSV file.</a:t>
            </a:r>
            <a:endParaRPr/>
          </a:p>
          <a:p>
            <a:pPr marL="285750" marR="0" lvl="0" indent="-285750" algn="l" rtl="0">
              <a:spcBef>
                <a:spcPts val="0"/>
              </a:spcBef>
              <a:spcAft>
                <a:spcPts val="0"/>
              </a:spcAft>
              <a:buClr>
                <a:schemeClr val="dk1"/>
              </a:buClr>
              <a:buSzPts val="1800"/>
              <a:buFont typeface="Arial"/>
              <a:buChar char="•"/>
            </a:pPr>
            <a:r>
              <a:rPr lang="en-US" sz="1800" b="0" i="0" u="none" strike="noStrike" cap="none">
                <a:solidFill>
                  <a:schemeClr val="dk1"/>
                </a:solidFill>
                <a:latin typeface="Trebuchet MS"/>
                <a:ea typeface="Trebuchet MS"/>
                <a:cs typeface="Trebuchet MS"/>
                <a:sym typeface="Trebuchet MS"/>
              </a:rPr>
              <a:t>The Arduino board initializes the sensor and collects data every 10 minutes and sends the data to the CSV file </a:t>
            </a:r>
            <a:endParaRPr/>
          </a:p>
          <a:p>
            <a:pPr marL="285750" marR="0" lvl="0" indent="-171450" algn="l" rtl="0">
              <a:spcBef>
                <a:spcPts val="0"/>
              </a:spcBef>
              <a:spcAft>
                <a:spcPts val="0"/>
              </a:spcAft>
              <a:buClr>
                <a:schemeClr val="dk1"/>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Abstract</a:t>
            </a:r>
            <a:endParaRPr/>
          </a:p>
        </p:txBody>
      </p:sp>
      <p:sp>
        <p:nvSpPr>
          <p:cNvPr id="150" name="Google Shape;150;p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SzPct val="79999"/>
              <a:buChar char="►"/>
            </a:pPr>
            <a:r>
              <a:rPr lang="en-US"/>
              <a:t>In a rapidly developing country like India, which has the world’s highest growing GDP Urbanization is being seen in every nuke and corner of the country. </a:t>
            </a:r>
            <a:endParaRPr/>
          </a:p>
          <a:p>
            <a:pPr marL="342900" lvl="0" indent="-342900" algn="l" rtl="0">
              <a:spcBef>
                <a:spcPts val="1000"/>
              </a:spcBef>
              <a:spcAft>
                <a:spcPts val="0"/>
              </a:spcAft>
              <a:buSzPct val="79999"/>
              <a:buChar char="►"/>
            </a:pPr>
            <a:r>
              <a:rPr lang="en-US"/>
              <a:t>The difference between the population density of the cities and rural areas are very high. The population of the cities are growing exponentially every year, because of which the agricultural farms in and around the cities are being converted into residential sky scrapers. </a:t>
            </a:r>
            <a:endParaRPr/>
          </a:p>
          <a:p>
            <a:pPr marL="342900" lvl="0" indent="-342900" algn="l" rtl="0">
              <a:spcBef>
                <a:spcPts val="1000"/>
              </a:spcBef>
              <a:spcAft>
                <a:spcPts val="0"/>
              </a:spcAft>
              <a:buSzPct val="79999"/>
              <a:buChar char="►"/>
            </a:pPr>
            <a:r>
              <a:rPr lang="en-US"/>
              <a:t>The need and demand for crops and food is growing up but the area to grow is going down. Due to this alarming scenario, hydropic agriculture has risen in popularity and practice. </a:t>
            </a:r>
            <a:endParaRPr/>
          </a:p>
          <a:p>
            <a:pPr marL="342900" lvl="0" indent="-342900" algn="l" rtl="0">
              <a:spcBef>
                <a:spcPts val="1000"/>
              </a:spcBef>
              <a:spcAft>
                <a:spcPts val="0"/>
              </a:spcAft>
              <a:buSzPct val="79999"/>
              <a:buChar char="►"/>
            </a:pPr>
            <a:r>
              <a:rPr lang="en-US"/>
              <a:t>It is a form of agriculture in which the plants are grown with restricted water supply. </a:t>
            </a:r>
            <a:endParaRPr/>
          </a:p>
          <a:p>
            <a:pPr marL="342900" lvl="0" indent="-342900" algn="l" rtl="0">
              <a:spcBef>
                <a:spcPts val="1000"/>
              </a:spcBef>
              <a:spcAft>
                <a:spcPts val="0"/>
              </a:spcAft>
              <a:buSzPct val="79999"/>
              <a:buChar char="►"/>
            </a:pPr>
            <a:r>
              <a:rPr lang="en-US"/>
              <a:t>In this work, we are growing coriander plant in a controlled environment with constant monitoring, the controlled environment being restricted water supply I,e Hydroponic farming. Various parameters like Soil pH, Moisture levels etc. are recorded on daily basis and made into a data set. </a:t>
            </a:r>
            <a:endParaRPr/>
          </a:p>
          <a:p>
            <a:pPr marL="342900" lvl="0" indent="-342900" algn="l" rtl="0">
              <a:spcBef>
                <a:spcPts val="1000"/>
              </a:spcBef>
              <a:spcAft>
                <a:spcPts val="0"/>
              </a:spcAft>
              <a:buSzPct val="79999"/>
              <a:buChar char="►"/>
            </a:pPr>
            <a:r>
              <a:rPr lang="en-US"/>
              <a:t>This data set, then  with the help of Supervised Machine Learning algorithms we are going to Co-Relate the data collected via IOT by the help of Regression Models ,find the trends within the taken parameters and give an idea as to which conditions give a better yield.</a:t>
            </a:r>
            <a:endParaRPr/>
          </a:p>
          <a:p>
            <a:pPr marL="0" lvl="0" indent="0" algn="l" rtl="0">
              <a:spcBef>
                <a:spcPts val="1000"/>
              </a:spcBef>
              <a:spcAft>
                <a:spcPts val="0"/>
              </a:spcAft>
              <a:buSzPct val="79999"/>
              <a:buNone/>
            </a:pPr>
            <a:r>
              <a:rPr lang="en-US" b="1" i="1"/>
              <a:t>Keywords</a:t>
            </a:r>
            <a:r>
              <a:rPr lang="en-US" b="1"/>
              <a:t>: Supervised Machine Learning Algorithms, Regression Models, Controlled Environment, Hydroponic, Urbanization</a:t>
            </a:r>
            <a:endParaRPr/>
          </a:p>
          <a:p>
            <a:pPr marL="342900" lvl="0" indent="-272034" algn="l" rtl="0">
              <a:spcBef>
                <a:spcPts val="1000"/>
              </a:spcBef>
              <a:spcAft>
                <a:spcPts val="0"/>
              </a:spcAft>
              <a:buSzPct val="79999"/>
              <a:buNone/>
            </a:pPr>
            <a:endParaRPr/>
          </a:p>
          <a:p>
            <a:pPr marL="342900" lvl="0" indent="-272034" algn="l" rtl="0">
              <a:spcBef>
                <a:spcPts val="1000"/>
              </a:spcBef>
              <a:spcAft>
                <a:spcPts val="0"/>
              </a:spcAft>
              <a:buSzPct val="79999"/>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Circuit Diagram</a:t>
            </a:r>
            <a:endParaRPr/>
          </a:p>
        </p:txBody>
      </p:sp>
      <p:pic>
        <p:nvPicPr>
          <p:cNvPr id="260" name="Google Shape;260;p20"/>
          <p:cNvPicPr preferRelativeResize="0">
            <a:picLocks noGrp="1"/>
          </p:cNvPicPr>
          <p:nvPr>
            <p:ph type="body" idx="1"/>
          </p:nvPr>
        </p:nvPicPr>
        <p:blipFill rotWithShape="1">
          <a:blip r:embed="rId3">
            <a:alphaModFix/>
          </a:blip>
          <a:srcRect/>
          <a:stretch/>
        </p:blipFill>
        <p:spPr>
          <a:xfrm>
            <a:off x="1088571" y="2160588"/>
            <a:ext cx="6665085" cy="38814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Circuit Connection</a:t>
            </a:r>
            <a:endParaRPr/>
          </a:p>
        </p:txBody>
      </p:sp>
      <p:graphicFrame>
        <p:nvGraphicFramePr>
          <p:cNvPr id="266" name="Google Shape;266;p21"/>
          <p:cNvGraphicFramePr/>
          <p:nvPr/>
        </p:nvGraphicFramePr>
        <p:xfrm>
          <a:off x="2076926" y="2179159"/>
          <a:ext cx="5798200" cy="3858260"/>
        </p:xfrm>
        <a:graphic>
          <a:graphicData uri="http://schemas.openxmlformats.org/drawingml/2006/table">
            <a:tbl>
              <a:tblPr firstRow="1" firstCol="1" bandRow="1">
                <a:noFill/>
                <a:tableStyleId>{462AAE48-0688-4444-AC97-11DCD2B85481}</a:tableStyleId>
              </a:tblPr>
              <a:tblGrid>
                <a:gridCol w="1330400">
                  <a:extLst>
                    <a:ext uri="{9D8B030D-6E8A-4147-A177-3AD203B41FA5}">
                      <a16:colId xmlns:a16="http://schemas.microsoft.com/office/drawing/2014/main" val="20000"/>
                    </a:ext>
                  </a:extLst>
                </a:gridCol>
                <a:gridCol w="2233900">
                  <a:extLst>
                    <a:ext uri="{9D8B030D-6E8A-4147-A177-3AD203B41FA5}">
                      <a16:colId xmlns:a16="http://schemas.microsoft.com/office/drawing/2014/main" val="20001"/>
                    </a:ext>
                  </a:extLst>
                </a:gridCol>
                <a:gridCol w="2233900">
                  <a:extLst>
                    <a:ext uri="{9D8B030D-6E8A-4147-A177-3AD203B41FA5}">
                      <a16:colId xmlns:a16="http://schemas.microsoft.com/office/drawing/2014/main" val="20002"/>
                    </a:ext>
                  </a:extLst>
                </a:gridCol>
              </a:tblGrid>
              <a:tr h="260350">
                <a:tc gridSpan="3">
                  <a:txBody>
                    <a:bodyPr/>
                    <a:lstStyle/>
                    <a:p>
                      <a:pPr marL="0" marR="0" lvl="0" indent="0" algn="l" rtl="0">
                        <a:lnSpc>
                          <a:spcPct val="115000"/>
                        </a:lnSpc>
                        <a:spcBef>
                          <a:spcPts val="0"/>
                        </a:spcBef>
                        <a:spcAft>
                          <a:spcPts val="0"/>
                        </a:spcAft>
                        <a:buNone/>
                      </a:pPr>
                      <a:r>
                        <a:rPr lang="en-US" sz="1200" u="none" strike="noStrike" cap="none"/>
                        <a:t>Sensor connection from Arduino </a:t>
                      </a:r>
                      <a:endParaRPr sz="1200" u="none" strike="noStrike" cap="none">
                        <a:latin typeface="Times New Roman"/>
                        <a:ea typeface="Times New Roman"/>
                        <a:cs typeface="Times New Roman"/>
                        <a:sym typeface="Times New Roman"/>
                      </a:endParaRPr>
                    </a:p>
                  </a:txBody>
                  <a:tcPr marL="13975" marR="13975" marT="9525" marB="9525"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0950">
                <a:tc>
                  <a:txBody>
                    <a:bodyPr/>
                    <a:lstStyle/>
                    <a:p>
                      <a:pPr marL="0" marR="0" lvl="0" indent="0" algn="l" rtl="0">
                        <a:lnSpc>
                          <a:spcPct val="115000"/>
                        </a:lnSpc>
                        <a:spcBef>
                          <a:spcPts val="0"/>
                        </a:spcBef>
                        <a:spcAft>
                          <a:spcPts val="0"/>
                        </a:spcAft>
                        <a:buNone/>
                      </a:pPr>
                      <a:endParaRPr sz="1100" u="none" strike="noStrike" cap="none">
                        <a:latin typeface="Calibri"/>
                        <a:ea typeface="Calibri"/>
                        <a:cs typeface="Calibri"/>
                        <a:sym typeface="Calibri"/>
                      </a:endParaRPr>
                    </a:p>
                  </a:txBody>
                  <a:tcPr marL="13975" marR="13975" marT="9525" marB="9525" anchor="b"/>
                </a:tc>
                <a:tc>
                  <a:txBody>
                    <a:bodyPr/>
                    <a:lstStyle/>
                    <a:p>
                      <a:pPr marL="0" marR="0" lvl="0" indent="0" algn="l" rtl="0">
                        <a:lnSpc>
                          <a:spcPct val="115000"/>
                        </a:lnSpc>
                        <a:spcBef>
                          <a:spcPts val="0"/>
                        </a:spcBef>
                        <a:spcAft>
                          <a:spcPts val="0"/>
                        </a:spcAft>
                        <a:buNone/>
                      </a:pPr>
                      <a:endParaRPr sz="1100" u="none" strike="noStrike" cap="none">
                        <a:latin typeface="Calibri"/>
                        <a:ea typeface="Calibri"/>
                        <a:cs typeface="Calibri"/>
                        <a:sym typeface="Calibri"/>
                      </a:endParaRPr>
                    </a:p>
                  </a:txBody>
                  <a:tcPr marL="13975" marR="13975" marT="9525" marB="9525" anchor="b"/>
                </a:tc>
                <a:tc>
                  <a:txBody>
                    <a:bodyPr/>
                    <a:lstStyle/>
                    <a:p>
                      <a:pPr marL="0" marR="0" lvl="0" indent="0" algn="l" rtl="0">
                        <a:lnSpc>
                          <a:spcPct val="115000"/>
                        </a:lnSpc>
                        <a:spcBef>
                          <a:spcPts val="0"/>
                        </a:spcBef>
                        <a:spcAft>
                          <a:spcPts val="0"/>
                        </a:spcAft>
                        <a:buNone/>
                      </a:pPr>
                      <a:endParaRPr sz="1100" u="none" strike="noStrike" cap="none">
                        <a:latin typeface="Calibri"/>
                        <a:ea typeface="Calibri"/>
                        <a:cs typeface="Calibri"/>
                        <a:sym typeface="Calibri"/>
                      </a:endParaRPr>
                    </a:p>
                  </a:txBody>
                  <a:tcPr marL="13975" marR="13975" marT="9525" marB="9525" anchor="b"/>
                </a:tc>
                <a:extLst>
                  <a:ext uri="{0D108BD9-81ED-4DB2-BD59-A6C34878D82A}">
                    <a16:rowId xmlns:a16="http://schemas.microsoft.com/office/drawing/2014/main" val="10001"/>
                  </a:ext>
                </a:extLst>
              </a:tr>
              <a:tr h="263525">
                <a:tc>
                  <a:txBody>
                    <a:bodyPr/>
                    <a:lstStyle/>
                    <a:p>
                      <a:pPr marL="0" marR="0" lvl="0" indent="0" algn="l" rtl="0">
                        <a:lnSpc>
                          <a:spcPct val="115000"/>
                        </a:lnSpc>
                        <a:spcBef>
                          <a:spcPts val="0"/>
                        </a:spcBef>
                        <a:spcAft>
                          <a:spcPts val="0"/>
                        </a:spcAft>
                        <a:buNone/>
                      </a:pPr>
                      <a:r>
                        <a:rPr lang="en-US" sz="1200" u="none" strike="noStrike" cap="none"/>
                        <a:t>SENSOR</a:t>
                      </a:r>
                      <a:endParaRPr sz="1200"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FROM</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TO</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02"/>
                  </a:ext>
                </a:extLst>
              </a:tr>
              <a:tr h="55250">
                <a:tc rowSpan="3">
                  <a:txBody>
                    <a:bodyPr/>
                    <a:lstStyle/>
                    <a:p>
                      <a:pPr marL="0" marR="0" lvl="0" indent="0" algn="l" rtl="0">
                        <a:lnSpc>
                          <a:spcPct val="115000"/>
                        </a:lnSpc>
                        <a:spcBef>
                          <a:spcPts val="0"/>
                        </a:spcBef>
                        <a:spcAft>
                          <a:spcPts val="0"/>
                        </a:spcAft>
                        <a:buNone/>
                      </a:pPr>
                      <a:r>
                        <a:rPr lang="en-US" sz="1200" u="none" strike="noStrike" cap="none"/>
                        <a:t>PH SENSOR</a:t>
                      </a:r>
                      <a:endParaRPr sz="1200"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TX</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RX</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03"/>
                  </a:ext>
                </a:extLst>
              </a:tr>
              <a:tr h="552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200" b="1" u="none" strike="noStrike" cap="none"/>
                        <a:t>VCC</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VCC</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04"/>
                  </a:ext>
                </a:extLst>
              </a:tr>
              <a:tr h="23750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200" b="1" u="none" strike="noStrike" cap="none"/>
                        <a:t>GND</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GND</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05"/>
                  </a:ext>
                </a:extLst>
              </a:tr>
              <a:tr h="60950">
                <a:tc rowSpan="3">
                  <a:txBody>
                    <a:bodyPr/>
                    <a:lstStyle/>
                    <a:p>
                      <a:pPr marL="0" marR="0" lvl="0" indent="0" algn="l" rtl="0">
                        <a:lnSpc>
                          <a:spcPct val="115000"/>
                        </a:lnSpc>
                        <a:spcBef>
                          <a:spcPts val="0"/>
                        </a:spcBef>
                        <a:spcAft>
                          <a:spcPts val="0"/>
                        </a:spcAft>
                        <a:buNone/>
                      </a:pPr>
                      <a:r>
                        <a:rPr lang="en-US" sz="1200" u="none" strike="noStrike" cap="none"/>
                        <a:t>DHT 22</a:t>
                      </a:r>
                      <a:endParaRPr sz="1200"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latin typeface="Calibri"/>
                          <a:ea typeface="Calibri"/>
                          <a:cs typeface="Calibri"/>
                          <a:sym typeface="Calibri"/>
                        </a:rPr>
                        <a:t>D1</a:t>
                      </a:r>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latin typeface="Calibri"/>
                          <a:ea typeface="Calibri"/>
                          <a:cs typeface="Calibri"/>
                          <a:sym typeface="Calibri"/>
                        </a:rPr>
                        <a:t>D0</a:t>
                      </a:r>
                      <a:endParaRPr/>
                    </a:p>
                  </a:txBody>
                  <a:tcPr marL="13975" marR="13975" marT="9525" marB="9525" anchor="b"/>
                </a:tc>
                <a:extLst>
                  <a:ext uri="{0D108BD9-81ED-4DB2-BD59-A6C34878D82A}">
                    <a16:rowId xmlns:a16="http://schemas.microsoft.com/office/drawing/2014/main" val="10006"/>
                  </a:ext>
                </a:extLst>
              </a:tr>
              <a:tr h="552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200" b="1" u="none" strike="noStrike" cap="none"/>
                        <a:t>VCC</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VCC</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07"/>
                  </a:ext>
                </a:extLst>
              </a:tr>
              <a:tr h="104775">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200" b="1" u="none" strike="noStrike" cap="none"/>
                        <a:t>GND</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GND</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08"/>
                  </a:ext>
                </a:extLst>
              </a:tr>
              <a:tr h="55250">
                <a:tc rowSpan="3">
                  <a:txBody>
                    <a:bodyPr/>
                    <a:lstStyle/>
                    <a:p>
                      <a:pPr marL="0" marR="0" lvl="0" indent="0" algn="l" rtl="0">
                        <a:lnSpc>
                          <a:spcPct val="115000"/>
                        </a:lnSpc>
                        <a:spcBef>
                          <a:spcPts val="0"/>
                        </a:spcBef>
                        <a:spcAft>
                          <a:spcPts val="0"/>
                        </a:spcAft>
                        <a:buNone/>
                      </a:pPr>
                      <a:r>
                        <a:rPr lang="en-US" sz="1200" u="none" strike="noStrike" cap="none"/>
                        <a:t>SOIL MOISTURE</a:t>
                      </a:r>
                      <a:endParaRPr sz="1200"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DATA</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A1</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09"/>
                  </a:ext>
                </a:extLst>
              </a:tr>
              <a:tr h="4890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200" b="1" u="none" strike="noStrike" cap="none"/>
                        <a:t>VCC</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VCC</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10"/>
                  </a:ext>
                </a:extLst>
              </a:tr>
              <a:tr h="40640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200" b="1" u="none" strike="noStrike" cap="none"/>
                        <a:t>GND</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GND</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11"/>
                  </a:ext>
                </a:extLst>
              </a:tr>
              <a:tr h="55250">
                <a:tc rowSpan="3">
                  <a:txBody>
                    <a:bodyPr/>
                    <a:lstStyle/>
                    <a:p>
                      <a:pPr marL="0" marR="0" lvl="0" indent="0" algn="l" rtl="0">
                        <a:lnSpc>
                          <a:spcPct val="115000"/>
                        </a:lnSpc>
                        <a:spcBef>
                          <a:spcPts val="0"/>
                        </a:spcBef>
                        <a:spcAft>
                          <a:spcPts val="0"/>
                        </a:spcAft>
                        <a:buNone/>
                      </a:pPr>
                      <a:r>
                        <a:rPr lang="en-US" sz="1200" u="none" strike="noStrike" cap="none"/>
                        <a:t>WATER LEVEL SENSOR</a:t>
                      </a:r>
                      <a:endParaRPr sz="1200"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DATA</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A2</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12"/>
                  </a:ext>
                </a:extLst>
              </a:tr>
              <a:tr h="5525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200" b="1" u="none" strike="noStrike" cap="none"/>
                        <a:t>VCC</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VCC</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13"/>
                  </a:ext>
                </a:extLst>
              </a:tr>
              <a:tr h="575300">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200" b="1" u="none" strike="noStrike" cap="none"/>
                        <a:t>GND</a:t>
                      </a:r>
                      <a:endParaRPr sz="1200" b="1" u="none" strike="noStrike" cap="none">
                        <a:latin typeface="Times New Roman"/>
                        <a:ea typeface="Times New Roman"/>
                        <a:cs typeface="Times New Roman"/>
                        <a:sym typeface="Times New Roman"/>
                      </a:endParaRPr>
                    </a:p>
                  </a:txBody>
                  <a:tcPr marL="13975" marR="13975" marT="9525" marB="9525" anchor="b"/>
                </a:tc>
                <a:tc>
                  <a:txBody>
                    <a:bodyPr/>
                    <a:lstStyle/>
                    <a:p>
                      <a:pPr marL="0" marR="0" lvl="0" indent="0" algn="l" rtl="0">
                        <a:lnSpc>
                          <a:spcPct val="115000"/>
                        </a:lnSpc>
                        <a:spcBef>
                          <a:spcPts val="0"/>
                        </a:spcBef>
                        <a:spcAft>
                          <a:spcPts val="0"/>
                        </a:spcAft>
                        <a:buNone/>
                      </a:pPr>
                      <a:r>
                        <a:rPr lang="en-US" sz="1200" b="1" u="none" strike="noStrike" cap="none"/>
                        <a:t>GND</a:t>
                      </a:r>
                      <a:endParaRPr sz="1200" b="1" u="none" strike="noStrike" cap="none">
                        <a:latin typeface="Times New Roman"/>
                        <a:ea typeface="Times New Roman"/>
                        <a:cs typeface="Times New Roman"/>
                        <a:sym typeface="Times New Roman"/>
                      </a:endParaRPr>
                    </a:p>
                  </a:txBody>
                  <a:tcPr marL="13975" marR="13975" marT="9525" marB="9525" anchor="b"/>
                </a:tc>
                <a:extLst>
                  <a:ext uri="{0D108BD9-81ED-4DB2-BD59-A6C34878D82A}">
                    <a16:rowId xmlns:a16="http://schemas.microsoft.com/office/drawing/2014/main" val="1001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Details of Hardware And Software </a:t>
            </a:r>
            <a:endParaRPr/>
          </a:p>
        </p:txBody>
      </p:sp>
      <p:sp>
        <p:nvSpPr>
          <p:cNvPr id="272" name="Google Shape;272;p22"/>
          <p:cNvSpPr txBox="1"/>
          <p:nvPr/>
        </p:nvSpPr>
        <p:spPr>
          <a:xfrm>
            <a:off x="829734" y="1894114"/>
            <a:ext cx="3927323"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chemeClr val="dk1"/>
                </a:solidFill>
                <a:latin typeface="Trebuchet MS"/>
                <a:ea typeface="Trebuchet MS"/>
                <a:cs typeface="Trebuchet MS"/>
                <a:sym typeface="Trebuchet MS"/>
              </a:rPr>
              <a:t>Hardware requirements</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Arduino Mega 2560</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Temperature sensor (DHT-22)</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Humidity Sensor (DHT-22)</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Water Level Sensor</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Soil Moisture Sensor </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PH Sensor </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Luminous Intensity Sensor </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WIFI module (ESP 8266)</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Breadboard</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Jumper wires</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Pump</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Water Tube </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5V motor </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5V power supply </a:t>
            </a:r>
            <a:endParaRPr sz="18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73" name="Google Shape;273;p22"/>
          <p:cNvSpPr txBox="1"/>
          <p:nvPr/>
        </p:nvSpPr>
        <p:spPr>
          <a:xfrm>
            <a:off x="4909457" y="1894113"/>
            <a:ext cx="3622523"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Trebuchet MS"/>
                <a:ea typeface="Trebuchet MS"/>
                <a:cs typeface="Trebuchet MS"/>
                <a:sym typeface="Trebuchet MS"/>
              </a:rPr>
              <a:t>Software requirements</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Python Version 3.9.0</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Sklearn (Machine learning Library and Evaluation )</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Pandas (Handling CSV files)</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Numpy (Handling Arrays in python) </a:t>
            </a:r>
            <a:endParaRPr sz="1800">
              <a:solidFill>
                <a:schemeClr val="dk1"/>
              </a:solidFill>
              <a:latin typeface="Trebuchet MS"/>
              <a:ea typeface="Trebuchet MS"/>
              <a:cs typeface="Trebuchet MS"/>
              <a:sym typeface="Trebuchet M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Arduino Software (To upload code to UNO board)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MAC OS version 11.6 128GB storage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VS code editor</a:t>
            </a: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 Dataset Collection</a:t>
            </a:r>
            <a:endParaRPr/>
          </a:p>
        </p:txBody>
      </p:sp>
      <p:graphicFrame>
        <p:nvGraphicFramePr>
          <p:cNvPr id="279" name="Google Shape;279;p23"/>
          <p:cNvGraphicFramePr/>
          <p:nvPr/>
        </p:nvGraphicFramePr>
        <p:xfrm>
          <a:off x="677334" y="2329112"/>
          <a:ext cx="5721325" cy="1280160"/>
        </p:xfrm>
        <a:graphic>
          <a:graphicData uri="http://schemas.openxmlformats.org/drawingml/2006/table">
            <a:tbl>
              <a:tblPr firstRow="1" firstCol="1" bandRow="1">
                <a:noFill/>
                <a:tableStyleId>{462AAE48-0688-4444-AC97-11DCD2B85481}</a:tableStyleId>
              </a:tblPr>
              <a:tblGrid>
                <a:gridCol w="2087875">
                  <a:extLst>
                    <a:ext uri="{9D8B030D-6E8A-4147-A177-3AD203B41FA5}">
                      <a16:colId xmlns:a16="http://schemas.microsoft.com/office/drawing/2014/main" val="20000"/>
                    </a:ext>
                  </a:extLst>
                </a:gridCol>
                <a:gridCol w="1905625">
                  <a:extLst>
                    <a:ext uri="{9D8B030D-6E8A-4147-A177-3AD203B41FA5}">
                      <a16:colId xmlns:a16="http://schemas.microsoft.com/office/drawing/2014/main" val="20001"/>
                    </a:ext>
                  </a:extLst>
                </a:gridCol>
                <a:gridCol w="1727825">
                  <a:extLst>
                    <a:ext uri="{9D8B030D-6E8A-4147-A177-3AD203B41FA5}">
                      <a16:colId xmlns:a16="http://schemas.microsoft.com/office/drawing/2014/main" val="20002"/>
                    </a:ext>
                  </a:extLst>
                </a:gridCol>
              </a:tblGrid>
              <a:tr h="152400">
                <a:tc>
                  <a:txBody>
                    <a:bodyPr/>
                    <a:lstStyle/>
                    <a:p>
                      <a:pPr marL="0" marR="0" lvl="0" indent="0" algn="l" rtl="0">
                        <a:spcBef>
                          <a:spcPts val="0"/>
                        </a:spcBef>
                        <a:spcAft>
                          <a:spcPts val="0"/>
                        </a:spcAft>
                        <a:buNone/>
                      </a:pPr>
                      <a:r>
                        <a:rPr lang="en-US" sz="1200" u="none" strike="noStrike" cap="none"/>
                        <a:t>PARAMETER</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MAX</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MIN</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52400">
                <a:tc>
                  <a:txBody>
                    <a:bodyPr/>
                    <a:lstStyle/>
                    <a:p>
                      <a:pPr marL="0" marR="0" lvl="0" indent="0" algn="l" rtl="0">
                        <a:spcBef>
                          <a:spcPts val="0"/>
                        </a:spcBef>
                        <a:spcAft>
                          <a:spcPts val="0"/>
                        </a:spcAft>
                        <a:buNone/>
                      </a:pPr>
                      <a:r>
                        <a:rPr lang="en-US" sz="1200" u="none" strike="noStrike" cap="none"/>
                        <a:t>PH</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27.13</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152400">
                <a:tc>
                  <a:txBody>
                    <a:bodyPr/>
                    <a:lstStyle/>
                    <a:p>
                      <a:pPr marL="0" marR="0" lvl="0" indent="0" algn="l" rtl="0">
                        <a:spcBef>
                          <a:spcPts val="0"/>
                        </a:spcBef>
                        <a:spcAft>
                          <a:spcPts val="0"/>
                        </a:spcAft>
                        <a:buNone/>
                      </a:pPr>
                      <a:r>
                        <a:rPr lang="en-US" sz="1200" u="none" strike="noStrike" cap="none"/>
                        <a:t>LUMINOUS INTENSITY</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228</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0</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152400">
                <a:tc>
                  <a:txBody>
                    <a:bodyPr/>
                    <a:lstStyle/>
                    <a:p>
                      <a:pPr marL="0" marR="0" lvl="0" indent="0" algn="l" rtl="0">
                        <a:spcBef>
                          <a:spcPts val="0"/>
                        </a:spcBef>
                        <a:spcAft>
                          <a:spcPts val="0"/>
                        </a:spcAft>
                        <a:buNone/>
                      </a:pPr>
                      <a:r>
                        <a:rPr lang="en-US" sz="1200" u="none" strike="noStrike" cap="none"/>
                        <a:t>HUMIDITY</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82.5</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43.6</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152400">
                <a:tc>
                  <a:txBody>
                    <a:bodyPr/>
                    <a:lstStyle/>
                    <a:p>
                      <a:pPr marL="0" marR="0" lvl="0" indent="0" algn="l" rtl="0">
                        <a:spcBef>
                          <a:spcPts val="0"/>
                        </a:spcBef>
                        <a:spcAft>
                          <a:spcPts val="0"/>
                        </a:spcAft>
                        <a:buNone/>
                      </a:pPr>
                      <a:r>
                        <a:rPr lang="en-US" sz="1200" u="none" strike="noStrike" cap="none"/>
                        <a:t>TEMPERATURE</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38.6</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25.5</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r h="152400">
                <a:tc>
                  <a:txBody>
                    <a:bodyPr/>
                    <a:lstStyle/>
                    <a:p>
                      <a:pPr marL="0" marR="0" lvl="0" indent="0" algn="l" rtl="0">
                        <a:spcBef>
                          <a:spcPts val="0"/>
                        </a:spcBef>
                        <a:spcAft>
                          <a:spcPts val="0"/>
                        </a:spcAft>
                        <a:buNone/>
                      </a:pPr>
                      <a:r>
                        <a:rPr lang="en-US" sz="1200" u="none" strike="noStrike" cap="none"/>
                        <a:t>SOIL MOISTURE</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693</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676</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r h="152400">
                <a:tc>
                  <a:txBody>
                    <a:bodyPr/>
                    <a:lstStyle/>
                    <a:p>
                      <a:pPr marL="0" marR="0" lvl="0" indent="0" algn="l" rtl="0">
                        <a:spcBef>
                          <a:spcPts val="0"/>
                        </a:spcBef>
                        <a:spcAft>
                          <a:spcPts val="0"/>
                        </a:spcAft>
                        <a:buNone/>
                      </a:pPr>
                      <a:r>
                        <a:rPr lang="en-US" sz="1200" u="none" strike="noStrike" cap="none"/>
                        <a:t>WATER LEVEL</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731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153</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6"/>
                  </a:ext>
                </a:extLst>
              </a:tr>
            </a:tbl>
          </a:graphicData>
        </a:graphic>
      </p:graphicFrame>
      <p:graphicFrame>
        <p:nvGraphicFramePr>
          <p:cNvPr id="280" name="Google Shape;280;p23"/>
          <p:cNvGraphicFramePr/>
          <p:nvPr/>
        </p:nvGraphicFramePr>
        <p:xfrm>
          <a:off x="677334" y="4079399"/>
          <a:ext cx="5721350" cy="1097280"/>
        </p:xfrm>
        <a:graphic>
          <a:graphicData uri="http://schemas.openxmlformats.org/drawingml/2006/table">
            <a:tbl>
              <a:tblPr firstRow="1" firstCol="1" bandRow="1">
                <a:noFill/>
                <a:tableStyleId>{462AAE48-0688-4444-AC97-11DCD2B85481}</a:tableStyleId>
              </a:tblPr>
              <a:tblGrid>
                <a:gridCol w="2860675">
                  <a:extLst>
                    <a:ext uri="{9D8B030D-6E8A-4147-A177-3AD203B41FA5}">
                      <a16:colId xmlns:a16="http://schemas.microsoft.com/office/drawing/2014/main" val="20000"/>
                    </a:ext>
                  </a:extLst>
                </a:gridCol>
                <a:gridCol w="2860675">
                  <a:extLst>
                    <a:ext uri="{9D8B030D-6E8A-4147-A177-3AD203B41FA5}">
                      <a16:colId xmlns:a16="http://schemas.microsoft.com/office/drawing/2014/main" val="20001"/>
                    </a:ext>
                  </a:extLst>
                </a:gridCol>
              </a:tblGrid>
              <a:tr h="152400">
                <a:tc>
                  <a:txBody>
                    <a:bodyPr/>
                    <a:lstStyle/>
                    <a:p>
                      <a:pPr marL="0" marR="0" lvl="0" indent="0" algn="l" rtl="0">
                        <a:spcBef>
                          <a:spcPts val="0"/>
                        </a:spcBef>
                        <a:spcAft>
                          <a:spcPts val="0"/>
                        </a:spcAft>
                        <a:buNone/>
                      </a:pPr>
                      <a:r>
                        <a:rPr lang="en-US" sz="1200" u="none" strike="noStrike" cap="none"/>
                        <a:t>TYPE</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DESCRIPTION</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52400">
                <a:tc>
                  <a:txBody>
                    <a:bodyPr/>
                    <a:lstStyle/>
                    <a:p>
                      <a:pPr marL="0" marR="0" lvl="0" indent="0" algn="l" rtl="0">
                        <a:spcBef>
                          <a:spcPts val="0"/>
                        </a:spcBef>
                        <a:spcAft>
                          <a:spcPts val="0"/>
                        </a:spcAft>
                        <a:buNone/>
                      </a:pPr>
                      <a:r>
                        <a:rPr lang="en-US" sz="1200" u="none" strike="noStrike" cap="none"/>
                        <a:t>Data set Characteristic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Multivariant</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152400">
                <a:tc>
                  <a:txBody>
                    <a:bodyPr/>
                    <a:lstStyle/>
                    <a:p>
                      <a:pPr marL="0" marR="0" lvl="0" indent="0" algn="l" rtl="0">
                        <a:spcBef>
                          <a:spcPts val="0"/>
                        </a:spcBef>
                        <a:spcAft>
                          <a:spcPts val="0"/>
                        </a:spcAft>
                        <a:buNone/>
                      </a:pPr>
                      <a:r>
                        <a:rPr lang="en-US" sz="1200" u="none" strike="noStrike" cap="none"/>
                        <a:t>Attribute Characteristics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Timestamp, Integer, Real</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152400">
                <a:tc>
                  <a:txBody>
                    <a:bodyPr/>
                    <a:lstStyle/>
                    <a:p>
                      <a:pPr marL="0" marR="0" lvl="0" indent="0" algn="l" rtl="0">
                        <a:spcBef>
                          <a:spcPts val="0"/>
                        </a:spcBef>
                        <a:spcAft>
                          <a:spcPts val="0"/>
                        </a:spcAft>
                        <a:buNone/>
                      </a:pPr>
                      <a:r>
                        <a:rPr lang="en-US" sz="1200" u="none" strike="noStrike" cap="none"/>
                        <a:t>Associated Tasks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Regression</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152400">
                <a:tc>
                  <a:txBody>
                    <a:bodyPr/>
                    <a:lstStyle/>
                    <a:p>
                      <a:pPr marL="0" marR="0" lvl="0" indent="0" algn="l" rtl="0">
                        <a:spcBef>
                          <a:spcPts val="0"/>
                        </a:spcBef>
                        <a:spcAft>
                          <a:spcPts val="0"/>
                        </a:spcAft>
                        <a:buNone/>
                      </a:pPr>
                      <a:r>
                        <a:rPr lang="en-US" sz="1200" u="none" strike="noStrike" cap="none"/>
                        <a:t>Number of Instances</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1559</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r h="152400">
                <a:tc>
                  <a:txBody>
                    <a:bodyPr/>
                    <a:lstStyle/>
                    <a:p>
                      <a:pPr marL="0" marR="0" lvl="0" indent="0" algn="l" rtl="0">
                        <a:spcBef>
                          <a:spcPts val="0"/>
                        </a:spcBef>
                        <a:spcAft>
                          <a:spcPts val="0"/>
                        </a:spcAft>
                        <a:buNone/>
                      </a:pPr>
                      <a:r>
                        <a:rPr lang="en-US" sz="1200" u="none" strike="noStrike" cap="none"/>
                        <a:t>Number of attributes </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200" u="none" strike="noStrike" cap="none"/>
                        <a:t>8</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Dataset Collection -2 </a:t>
            </a:r>
            <a:endParaRPr/>
          </a:p>
        </p:txBody>
      </p:sp>
      <p:pic>
        <p:nvPicPr>
          <p:cNvPr id="286" name="Google Shape;286;p24"/>
          <p:cNvPicPr preferRelativeResize="0">
            <a:picLocks noGrp="1"/>
          </p:cNvPicPr>
          <p:nvPr>
            <p:ph type="body" idx="1"/>
          </p:nvPr>
        </p:nvPicPr>
        <p:blipFill rotWithShape="1">
          <a:blip r:embed="rId3">
            <a:alphaModFix/>
          </a:blip>
          <a:srcRect/>
          <a:stretch/>
        </p:blipFill>
        <p:spPr>
          <a:xfrm>
            <a:off x="1585903" y="2160588"/>
            <a:ext cx="6780231" cy="38814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591273" y="10399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(ii) Water Level Consumed By crops</a:t>
            </a:r>
            <a:endParaRPr/>
          </a:p>
        </p:txBody>
      </p:sp>
      <p:graphicFrame>
        <p:nvGraphicFramePr>
          <p:cNvPr id="292" name="Google Shape;292;p25"/>
          <p:cNvGraphicFramePr/>
          <p:nvPr/>
        </p:nvGraphicFramePr>
        <p:xfrm>
          <a:off x="1925875" y="1253266"/>
          <a:ext cx="5846550" cy="5361330"/>
        </p:xfrm>
        <a:graphic>
          <a:graphicData uri="http://schemas.openxmlformats.org/drawingml/2006/table">
            <a:tbl>
              <a:tblPr firstRow="1" bandRow="1">
                <a:noFill/>
                <a:tableStyleId>{462AAE48-0688-4444-AC97-11DCD2B85481}</a:tableStyleId>
              </a:tblPr>
              <a:tblGrid>
                <a:gridCol w="1948850">
                  <a:extLst>
                    <a:ext uri="{9D8B030D-6E8A-4147-A177-3AD203B41FA5}">
                      <a16:colId xmlns:a16="http://schemas.microsoft.com/office/drawing/2014/main" val="20000"/>
                    </a:ext>
                  </a:extLst>
                </a:gridCol>
                <a:gridCol w="1948850">
                  <a:extLst>
                    <a:ext uri="{9D8B030D-6E8A-4147-A177-3AD203B41FA5}">
                      <a16:colId xmlns:a16="http://schemas.microsoft.com/office/drawing/2014/main" val="20001"/>
                    </a:ext>
                  </a:extLst>
                </a:gridCol>
                <a:gridCol w="1948850">
                  <a:extLst>
                    <a:ext uri="{9D8B030D-6E8A-4147-A177-3AD203B41FA5}">
                      <a16:colId xmlns:a16="http://schemas.microsoft.com/office/drawing/2014/main" val="20002"/>
                    </a:ext>
                  </a:extLst>
                </a:gridCol>
              </a:tblGrid>
              <a:tr h="159675">
                <a:tc>
                  <a:txBody>
                    <a:bodyPr/>
                    <a:lstStyle/>
                    <a:p>
                      <a:pPr marL="0" marR="0" lvl="0" indent="0" algn="l" rtl="0">
                        <a:spcBef>
                          <a:spcPts val="0"/>
                        </a:spcBef>
                        <a:spcAft>
                          <a:spcPts val="0"/>
                        </a:spcAft>
                        <a:buNone/>
                      </a:pPr>
                      <a:r>
                        <a:rPr lang="en-US" sz="1100" u="none" strike="noStrike" cap="none"/>
                        <a:t>Date </a:t>
                      </a:r>
                      <a:endParaRPr/>
                    </a:p>
                  </a:txBody>
                  <a:tcPr marL="91450" marR="91450" marT="45725" marB="45725"/>
                </a:tc>
                <a:tc>
                  <a:txBody>
                    <a:bodyPr/>
                    <a:lstStyle/>
                    <a:p>
                      <a:pPr marL="0" marR="0" lvl="0" indent="0" algn="l" rtl="0">
                        <a:spcBef>
                          <a:spcPts val="0"/>
                        </a:spcBef>
                        <a:spcAft>
                          <a:spcPts val="0"/>
                        </a:spcAft>
                        <a:buNone/>
                      </a:pPr>
                      <a:r>
                        <a:rPr lang="en-US" sz="1100"/>
                        <a:t>Water consumed that Day</a:t>
                      </a:r>
                      <a:endParaRPr/>
                    </a:p>
                  </a:txBody>
                  <a:tcPr marL="91450" marR="91450" marT="45725" marB="45725"/>
                </a:tc>
                <a:tc>
                  <a:txBody>
                    <a:bodyPr/>
                    <a:lstStyle/>
                    <a:p>
                      <a:pPr marL="0" marR="0" lvl="0" indent="0" algn="l" rtl="0">
                        <a:spcBef>
                          <a:spcPts val="0"/>
                        </a:spcBef>
                        <a:spcAft>
                          <a:spcPts val="0"/>
                        </a:spcAft>
                        <a:buNone/>
                      </a:pPr>
                      <a:r>
                        <a:rPr lang="en-US" sz="1100"/>
                        <a:t>Total Water consumed</a:t>
                      </a:r>
                      <a:endParaRPr/>
                    </a:p>
                  </a:txBody>
                  <a:tcPr marL="91450" marR="91450" marT="45725" marB="45725"/>
                </a:tc>
                <a:extLst>
                  <a:ext uri="{0D108BD9-81ED-4DB2-BD59-A6C34878D82A}">
                    <a16:rowId xmlns:a16="http://schemas.microsoft.com/office/drawing/2014/main" val="10000"/>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11/02/21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extLst>
                  <a:ext uri="{0D108BD9-81ED-4DB2-BD59-A6C34878D82A}">
                    <a16:rowId xmlns:a16="http://schemas.microsoft.com/office/drawing/2014/main" val="10001"/>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12/02/21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extLst>
                  <a:ext uri="{0D108BD9-81ED-4DB2-BD59-A6C34878D82A}">
                    <a16:rowId xmlns:a16="http://schemas.microsoft.com/office/drawing/2014/main" val="10002"/>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13/02/21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extLst>
                  <a:ext uri="{0D108BD9-81ED-4DB2-BD59-A6C34878D82A}">
                    <a16:rowId xmlns:a16="http://schemas.microsoft.com/office/drawing/2014/main" val="10003"/>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14/02/21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extLst>
                  <a:ext uri="{0D108BD9-81ED-4DB2-BD59-A6C34878D82A}">
                    <a16:rowId xmlns:a16="http://schemas.microsoft.com/office/drawing/2014/main" val="10004"/>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15/02/21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extLst>
                  <a:ext uri="{0D108BD9-81ED-4DB2-BD59-A6C34878D82A}">
                    <a16:rowId xmlns:a16="http://schemas.microsoft.com/office/drawing/2014/main" val="10005"/>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16/02/21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extLst>
                  <a:ext uri="{0D108BD9-81ED-4DB2-BD59-A6C34878D82A}">
                    <a16:rowId xmlns:a16="http://schemas.microsoft.com/office/drawing/2014/main" val="10006"/>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17/02/21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extLst>
                  <a:ext uri="{0D108BD9-81ED-4DB2-BD59-A6C34878D82A}">
                    <a16:rowId xmlns:a16="http://schemas.microsoft.com/office/drawing/2014/main" val="10007"/>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18/02/21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extLst>
                  <a:ext uri="{0D108BD9-81ED-4DB2-BD59-A6C34878D82A}">
                    <a16:rowId xmlns:a16="http://schemas.microsoft.com/office/drawing/2014/main" val="10008"/>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19/02/21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6000</a:t>
                      </a:r>
                      <a:endParaRPr/>
                    </a:p>
                  </a:txBody>
                  <a:tcPr marL="9525" marR="9525" marT="9525" marB="0" anchor="b"/>
                </a:tc>
                <a:extLst>
                  <a:ext uri="{0D108BD9-81ED-4DB2-BD59-A6C34878D82A}">
                    <a16:rowId xmlns:a16="http://schemas.microsoft.com/office/drawing/2014/main" val="10009"/>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20/02/21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6200</a:t>
                      </a:r>
                      <a:endParaRPr/>
                    </a:p>
                  </a:txBody>
                  <a:tcPr marL="9525" marR="9525" marT="9525" marB="0" anchor="b"/>
                </a:tc>
                <a:extLst>
                  <a:ext uri="{0D108BD9-81ED-4DB2-BD59-A6C34878D82A}">
                    <a16:rowId xmlns:a16="http://schemas.microsoft.com/office/drawing/2014/main" val="10010"/>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21/02/21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6400</a:t>
                      </a:r>
                      <a:endParaRPr/>
                    </a:p>
                  </a:txBody>
                  <a:tcPr marL="9525" marR="9525" marT="9525" marB="0" anchor="b"/>
                </a:tc>
                <a:extLst>
                  <a:ext uri="{0D108BD9-81ED-4DB2-BD59-A6C34878D82A}">
                    <a16:rowId xmlns:a16="http://schemas.microsoft.com/office/drawing/2014/main" val="10011"/>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22/02/21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6600</a:t>
                      </a:r>
                      <a:endParaRPr/>
                    </a:p>
                  </a:txBody>
                  <a:tcPr marL="9525" marR="9525" marT="9525" marB="0" anchor="b"/>
                </a:tc>
                <a:extLst>
                  <a:ext uri="{0D108BD9-81ED-4DB2-BD59-A6C34878D82A}">
                    <a16:rowId xmlns:a16="http://schemas.microsoft.com/office/drawing/2014/main" val="10012"/>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23/02/21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6800</a:t>
                      </a:r>
                      <a:endParaRPr/>
                    </a:p>
                  </a:txBody>
                  <a:tcPr marL="9525" marR="9525" marT="9525" marB="0" anchor="b"/>
                </a:tc>
                <a:extLst>
                  <a:ext uri="{0D108BD9-81ED-4DB2-BD59-A6C34878D82A}">
                    <a16:rowId xmlns:a16="http://schemas.microsoft.com/office/drawing/2014/main" val="10013"/>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24/02/21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7000</a:t>
                      </a:r>
                      <a:endParaRPr/>
                    </a:p>
                  </a:txBody>
                  <a:tcPr marL="9525" marR="9525" marT="9525" marB="0" anchor="b"/>
                </a:tc>
                <a:extLst>
                  <a:ext uri="{0D108BD9-81ED-4DB2-BD59-A6C34878D82A}">
                    <a16:rowId xmlns:a16="http://schemas.microsoft.com/office/drawing/2014/main" val="10014"/>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25/02/21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7200</a:t>
                      </a:r>
                      <a:endParaRPr/>
                    </a:p>
                  </a:txBody>
                  <a:tcPr marL="9525" marR="9525" marT="9525" marB="0" anchor="b"/>
                </a:tc>
                <a:extLst>
                  <a:ext uri="{0D108BD9-81ED-4DB2-BD59-A6C34878D82A}">
                    <a16:rowId xmlns:a16="http://schemas.microsoft.com/office/drawing/2014/main" val="10015"/>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26/02/21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7400</a:t>
                      </a:r>
                      <a:endParaRPr/>
                    </a:p>
                  </a:txBody>
                  <a:tcPr marL="9525" marR="9525" marT="9525" marB="0" anchor="b"/>
                </a:tc>
                <a:extLst>
                  <a:ext uri="{0D108BD9-81ED-4DB2-BD59-A6C34878D82A}">
                    <a16:rowId xmlns:a16="http://schemas.microsoft.com/office/drawing/2014/main" val="10016"/>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27/02/21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7600</a:t>
                      </a:r>
                      <a:endParaRPr/>
                    </a:p>
                  </a:txBody>
                  <a:tcPr marL="9525" marR="9525" marT="9525" marB="0" anchor="b"/>
                </a:tc>
                <a:extLst>
                  <a:ext uri="{0D108BD9-81ED-4DB2-BD59-A6C34878D82A}">
                    <a16:rowId xmlns:a16="http://schemas.microsoft.com/office/drawing/2014/main" val="10017"/>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28/02/21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7800</a:t>
                      </a:r>
                      <a:endParaRPr/>
                    </a:p>
                  </a:txBody>
                  <a:tcPr marL="9525" marR="9525" marT="9525" marB="0" anchor="b"/>
                </a:tc>
                <a:extLst>
                  <a:ext uri="{0D108BD9-81ED-4DB2-BD59-A6C34878D82A}">
                    <a16:rowId xmlns:a16="http://schemas.microsoft.com/office/drawing/2014/main" val="10018"/>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01/03/21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8000</a:t>
                      </a:r>
                      <a:endParaRPr/>
                    </a:p>
                  </a:txBody>
                  <a:tcPr marL="9525" marR="9525" marT="9525" marB="0" anchor="b"/>
                </a:tc>
                <a:extLst>
                  <a:ext uri="{0D108BD9-81ED-4DB2-BD59-A6C34878D82A}">
                    <a16:rowId xmlns:a16="http://schemas.microsoft.com/office/drawing/2014/main" val="10019"/>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02/03/21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8200</a:t>
                      </a:r>
                      <a:endParaRPr/>
                    </a:p>
                  </a:txBody>
                  <a:tcPr marL="9525" marR="9525" marT="9525" marB="0" anchor="b"/>
                </a:tc>
                <a:extLst>
                  <a:ext uri="{0D108BD9-81ED-4DB2-BD59-A6C34878D82A}">
                    <a16:rowId xmlns:a16="http://schemas.microsoft.com/office/drawing/2014/main" val="10020"/>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03/03/21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200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8400</a:t>
                      </a:r>
                      <a:endParaRPr/>
                    </a:p>
                  </a:txBody>
                  <a:tcPr marL="9525" marR="9525" marT="9525" marB="0" anchor="b"/>
                </a:tc>
                <a:extLst>
                  <a:ext uri="{0D108BD9-81ED-4DB2-BD59-A6C34878D82A}">
                    <a16:rowId xmlns:a16="http://schemas.microsoft.com/office/drawing/2014/main" val="10021"/>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04/03/21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50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8450</a:t>
                      </a:r>
                      <a:endParaRPr/>
                    </a:p>
                  </a:txBody>
                  <a:tcPr marL="9525" marR="9525" marT="9525" marB="0" anchor="b"/>
                </a:tc>
                <a:extLst>
                  <a:ext uri="{0D108BD9-81ED-4DB2-BD59-A6C34878D82A}">
                    <a16:rowId xmlns:a16="http://schemas.microsoft.com/office/drawing/2014/main" val="10022"/>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05/03/21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50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8500</a:t>
                      </a:r>
                      <a:endParaRPr/>
                    </a:p>
                  </a:txBody>
                  <a:tcPr marL="9525" marR="9525" marT="9525" marB="0" anchor="b"/>
                </a:tc>
                <a:extLst>
                  <a:ext uri="{0D108BD9-81ED-4DB2-BD59-A6C34878D82A}">
                    <a16:rowId xmlns:a16="http://schemas.microsoft.com/office/drawing/2014/main" val="10023"/>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06/03/21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50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8550</a:t>
                      </a:r>
                      <a:endParaRPr/>
                    </a:p>
                  </a:txBody>
                  <a:tcPr marL="9525" marR="9525" marT="9525" marB="0" anchor="b"/>
                </a:tc>
                <a:extLst>
                  <a:ext uri="{0D108BD9-81ED-4DB2-BD59-A6C34878D82A}">
                    <a16:rowId xmlns:a16="http://schemas.microsoft.com/office/drawing/2014/main" val="10024"/>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07/03/21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50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8600</a:t>
                      </a:r>
                      <a:endParaRPr/>
                    </a:p>
                  </a:txBody>
                  <a:tcPr marL="9525" marR="9525" marT="9525" marB="0" anchor="b"/>
                </a:tc>
                <a:extLst>
                  <a:ext uri="{0D108BD9-81ED-4DB2-BD59-A6C34878D82A}">
                    <a16:rowId xmlns:a16="http://schemas.microsoft.com/office/drawing/2014/main" val="10025"/>
                  </a:ext>
                </a:extLst>
              </a:tr>
              <a:tr h="186275">
                <a:tc>
                  <a:txBody>
                    <a:bodyPr/>
                    <a:lstStyle/>
                    <a:p>
                      <a:pPr marL="0" marR="0" lvl="0" indent="0" algn="r" rtl="0">
                        <a:spcBef>
                          <a:spcPts val="0"/>
                        </a:spcBef>
                        <a:spcAft>
                          <a:spcPts val="0"/>
                        </a:spcAft>
                        <a:buNone/>
                      </a:pPr>
                      <a:r>
                        <a:rPr lang="en-US" sz="1100" b="0" i="0" u="none" strike="noStrike">
                          <a:solidFill>
                            <a:srgbClr val="000000"/>
                          </a:solidFill>
                          <a:latin typeface="Times New Roman"/>
                          <a:ea typeface="Times New Roman"/>
                          <a:cs typeface="Times New Roman"/>
                          <a:sym typeface="Times New Roman"/>
                        </a:rPr>
                        <a:t>08/03/21</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50</a:t>
                      </a:r>
                      <a:endParaRPr/>
                    </a:p>
                  </a:txBody>
                  <a:tcPr marL="9525" marR="9525" marT="9525" marB="0" anchor="b"/>
                </a:tc>
                <a:tc>
                  <a:txBody>
                    <a:bodyPr/>
                    <a:lstStyle/>
                    <a:p>
                      <a:pPr marL="0" marR="0" lvl="0" indent="0" algn="r" rtl="0">
                        <a:spcBef>
                          <a:spcPts val="0"/>
                        </a:spcBef>
                        <a:spcAft>
                          <a:spcPts val="0"/>
                        </a:spcAft>
                        <a:buNone/>
                      </a:pPr>
                      <a:r>
                        <a:rPr lang="en-US" sz="1100" b="0" i="0" u="none" strike="noStrike">
                          <a:solidFill>
                            <a:srgbClr val="000000"/>
                          </a:solidFill>
                          <a:latin typeface="Calibri"/>
                          <a:ea typeface="Calibri"/>
                          <a:cs typeface="Calibri"/>
                          <a:sym typeface="Calibri"/>
                        </a:rPr>
                        <a:t>8650</a:t>
                      </a:r>
                      <a:endParaRPr/>
                    </a:p>
                  </a:txBody>
                  <a:tcPr marL="9525" marR="9525" marT="9525" marB="0" anchor="b"/>
                </a:tc>
                <a:extLst>
                  <a:ext uri="{0D108BD9-81ED-4DB2-BD59-A6C34878D82A}">
                    <a16:rowId xmlns:a16="http://schemas.microsoft.com/office/drawing/2014/main" val="10026"/>
                  </a:ext>
                </a:extLst>
              </a:tr>
              <a:tr h="186275">
                <a:tc>
                  <a:txBody>
                    <a:bodyPr/>
                    <a:lstStyle/>
                    <a:p>
                      <a:pPr marL="0" marR="0" lvl="0" indent="0" algn="r" rtl="0">
                        <a:spcBef>
                          <a:spcPts val="0"/>
                        </a:spcBef>
                        <a:spcAft>
                          <a:spcPts val="0"/>
                        </a:spcAft>
                        <a:buNone/>
                      </a:pPr>
                      <a:endParaRPr sz="1100" b="0" i="0" u="none" strike="noStrike">
                        <a:solidFill>
                          <a:srgbClr val="000000"/>
                        </a:solidFill>
                        <a:latin typeface="Times New Roman"/>
                        <a:ea typeface="Times New Roman"/>
                        <a:cs typeface="Times New Roman"/>
                        <a:sym typeface="Times New Roman"/>
                      </a:endParaRPr>
                    </a:p>
                  </a:txBody>
                  <a:tcPr marL="9525" marR="9525" marT="9525" marB="0" anchor="b"/>
                </a:tc>
                <a:tc>
                  <a:txBody>
                    <a:bodyPr/>
                    <a:lstStyle/>
                    <a:p>
                      <a:pPr marL="0" marR="0" lvl="0" indent="0" algn="r" rtl="0">
                        <a:lnSpc>
                          <a:spcPct val="100000"/>
                        </a:lnSpc>
                        <a:spcBef>
                          <a:spcPts val="0"/>
                        </a:spcBef>
                        <a:spcAft>
                          <a:spcPts val="0"/>
                        </a:spcAft>
                        <a:buClr>
                          <a:srgbClr val="000000"/>
                        </a:buClr>
                        <a:buSzPts val="1100"/>
                        <a:buFont typeface="Times New Roman"/>
                        <a:buNone/>
                      </a:pPr>
                      <a:r>
                        <a:rPr lang="en-US" sz="1100" b="0" i="0" u="none" strike="noStrike">
                          <a:solidFill>
                            <a:srgbClr val="000000"/>
                          </a:solidFill>
                          <a:latin typeface="Times New Roman"/>
                          <a:ea typeface="Times New Roman"/>
                          <a:cs typeface="Times New Roman"/>
                          <a:sym typeface="Times New Roman"/>
                        </a:rPr>
                        <a:t>TOTAL WATER</a:t>
                      </a:r>
                      <a:endParaRPr/>
                    </a:p>
                  </a:txBody>
                  <a:tcPr marL="91450" marR="91450" marT="45725" marB="45725"/>
                </a:tc>
                <a:tc>
                  <a:txBody>
                    <a:bodyPr/>
                    <a:lstStyle/>
                    <a:p>
                      <a:pPr marL="0" marR="0" lvl="0" indent="0" algn="r" rtl="0">
                        <a:spcBef>
                          <a:spcPts val="0"/>
                        </a:spcBef>
                        <a:spcAft>
                          <a:spcPts val="0"/>
                        </a:spcAft>
                        <a:buNone/>
                      </a:pPr>
                      <a:r>
                        <a:rPr lang="en-US" sz="1100" dirty="0">
                          <a:latin typeface="Times New Roman"/>
                          <a:ea typeface="Times New Roman"/>
                          <a:cs typeface="Times New Roman"/>
                          <a:sym typeface="Times New Roman"/>
                        </a:rPr>
                        <a:t>8.65 Liters</a:t>
                      </a:r>
                      <a:endParaRPr dirty="0"/>
                    </a:p>
                  </a:txBody>
                  <a:tcPr marL="91450" marR="91450" marT="45725" marB="45725"/>
                </a:tc>
                <a:extLst>
                  <a:ext uri="{0D108BD9-81ED-4DB2-BD59-A6C34878D82A}">
                    <a16:rowId xmlns:a16="http://schemas.microsoft.com/office/drawing/2014/main" val="10027"/>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EBBC-69C3-6441-B4A1-D909C15E9979}"/>
              </a:ext>
            </a:extLst>
          </p:cNvPr>
          <p:cNvSpPr>
            <a:spLocks noGrp="1"/>
          </p:cNvSpPr>
          <p:nvPr>
            <p:ph type="title"/>
          </p:nvPr>
        </p:nvSpPr>
        <p:spPr/>
        <p:txBody>
          <a:bodyPr/>
          <a:lstStyle/>
          <a:p>
            <a:r>
              <a:rPr lang="en-US" dirty="0"/>
              <a:t>Yield generated with home based hydroponic farming</a:t>
            </a:r>
          </a:p>
        </p:txBody>
      </p:sp>
      <p:graphicFrame>
        <p:nvGraphicFramePr>
          <p:cNvPr id="3" name="Table 2">
            <a:extLst>
              <a:ext uri="{FF2B5EF4-FFF2-40B4-BE49-F238E27FC236}">
                <a16:creationId xmlns:a16="http://schemas.microsoft.com/office/drawing/2014/main" id="{B0452672-5F56-6945-BC23-89C4D13973B6}"/>
              </a:ext>
            </a:extLst>
          </p:cNvPr>
          <p:cNvGraphicFramePr>
            <a:graphicFrameLocks noGrp="1"/>
          </p:cNvGraphicFramePr>
          <p:nvPr>
            <p:extLst>
              <p:ext uri="{D42A27DB-BD31-4B8C-83A1-F6EECF244321}">
                <p14:modId xmlns:p14="http://schemas.microsoft.com/office/powerpoint/2010/main" val="3570641431"/>
              </p:ext>
            </p:extLst>
          </p:nvPr>
        </p:nvGraphicFramePr>
        <p:xfrm>
          <a:off x="677334" y="2229852"/>
          <a:ext cx="8596669" cy="3577391"/>
        </p:xfrm>
        <a:graphic>
          <a:graphicData uri="http://schemas.openxmlformats.org/drawingml/2006/table">
            <a:tbl>
              <a:tblPr firstRow="1" firstCol="1" bandRow="1">
                <a:tableStyleId>{284E427A-3D55-4303-BF80-6455036E1DE7}</a:tableStyleId>
              </a:tblPr>
              <a:tblGrid>
                <a:gridCol w="1718505">
                  <a:extLst>
                    <a:ext uri="{9D8B030D-6E8A-4147-A177-3AD203B41FA5}">
                      <a16:colId xmlns:a16="http://schemas.microsoft.com/office/drawing/2014/main" val="2595051122"/>
                    </a:ext>
                  </a:extLst>
                </a:gridCol>
                <a:gridCol w="1719541">
                  <a:extLst>
                    <a:ext uri="{9D8B030D-6E8A-4147-A177-3AD203B41FA5}">
                      <a16:colId xmlns:a16="http://schemas.microsoft.com/office/drawing/2014/main" val="2238494191"/>
                    </a:ext>
                  </a:extLst>
                </a:gridCol>
                <a:gridCol w="1719541">
                  <a:extLst>
                    <a:ext uri="{9D8B030D-6E8A-4147-A177-3AD203B41FA5}">
                      <a16:colId xmlns:a16="http://schemas.microsoft.com/office/drawing/2014/main" val="3788765752"/>
                    </a:ext>
                  </a:extLst>
                </a:gridCol>
                <a:gridCol w="1719541">
                  <a:extLst>
                    <a:ext uri="{9D8B030D-6E8A-4147-A177-3AD203B41FA5}">
                      <a16:colId xmlns:a16="http://schemas.microsoft.com/office/drawing/2014/main" val="3361795496"/>
                    </a:ext>
                  </a:extLst>
                </a:gridCol>
                <a:gridCol w="1719541">
                  <a:extLst>
                    <a:ext uri="{9D8B030D-6E8A-4147-A177-3AD203B41FA5}">
                      <a16:colId xmlns:a16="http://schemas.microsoft.com/office/drawing/2014/main" val="2285406093"/>
                    </a:ext>
                  </a:extLst>
                </a:gridCol>
              </a:tblGrid>
              <a:tr h="1589951">
                <a:tc>
                  <a:txBody>
                    <a:bodyPr/>
                    <a:lstStyle/>
                    <a:p>
                      <a:pPr>
                        <a:spcAft>
                          <a:spcPts val="0"/>
                        </a:spcAft>
                      </a:pPr>
                      <a:r>
                        <a:rPr lang="en-IN" sz="1200" dirty="0">
                          <a:effectLst/>
                        </a:rPr>
                        <a:t>Container Number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No of seeds (a)</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No of seeds grown (b)</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No of seeds without growth(c=a-b)</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Yield (c*100/a)</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36863351"/>
                  </a:ext>
                </a:extLst>
              </a:tr>
              <a:tr h="397488">
                <a:tc>
                  <a:txBody>
                    <a:bodyPr/>
                    <a:lstStyle/>
                    <a:p>
                      <a:pPr>
                        <a:spcAft>
                          <a:spcPts val="0"/>
                        </a:spcAft>
                      </a:pPr>
                      <a:r>
                        <a:rPr lang="en-IN" sz="1200">
                          <a:effectLst/>
                        </a:rPr>
                        <a:t>1</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16</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9</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7</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000">
                          <a:effectLst/>
                        </a:rPr>
                        <a:t>56.25%</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67862548"/>
                  </a:ext>
                </a:extLst>
              </a:tr>
              <a:tr h="397488">
                <a:tc>
                  <a:txBody>
                    <a:bodyPr/>
                    <a:lstStyle/>
                    <a:p>
                      <a:pPr>
                        <a:spcAft>
                          <a:spcPts val="0"/>
                        </a:spcAft>
                      </a:pPr>
                      <a:r>
                        <a:rPr lang="en-IN" sz="1200">
                          <a:effectLst/>
                        </a:rPr>
                        <a:t>2</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19</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12</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7</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000">
                          <a:effectLst/>
                        </a:rPr>
                        <a:t>63.15789474%</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21168389"/>
                  </a:ext>
                </a:extLst>
              </a:tr>
              <a:tr h="397488">
                <a:tc>
                  <a:txBody>
                    <a:bodyPr/>
                    <a:lstStyle/>
                    <a:p>
                      <a:pPr>
                        <a:spcAft>
                          <a:spcPts val="0"/>
                        </a:spcAft>
                      </a:pPr>
                      <a:r>
                        <a:rPr lang="en-IN" sz="1200">
                          <a:effectLst/>
                        </a:rPr>
                        <a:t>3</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13</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11</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2</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000">
                          <a:effectLst/>
                        </a:rPr>
                        <a:t>84.61538462%</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01319228"/>
                  </a:ext>
                </a:extLst>
              </a:tr>
              <a:tr h="397488">
                <a:tc>
                  <a:txBody>
                    <a:bodyPr/>
                    <a:lstStyle/>
                    <a:p>
                      <a:pPr>
                        <a:spcAft>
                          <a:spcPts val="0"/>
                        </a:spcAft>
                      </a:pPr>
                      <a:r>
                        <a:rPr lang="en-IN" sz="1200">
                          <a:effectLst/>
                        </a:rPr>
                        <a:t>4</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12</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7</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5</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000">
                          <a:effectLst/>
                        </a:rPr>
                        <a:t>58.33333333%</a:t>
                      </a:r>
                      <a:endParaRPr lang="en-IN"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14106825"/>
                  </a:ext>
                </a:extLst>
              </a:tr>
              <a:tr h="397488">
                <a:tc>
                  <a:txBody>
                    <a:bodyPr/>
                    <a:lstStyle/>
                    <a:p>
                      <a:pPr>
                        <a:spcAft>
                          <a:spcPts val="0"/>
                        </a:spcAft>
                      </a:pPr>
                      <a:r>
                        <a:rPr lang="en-IN" sz="1200">
                          <a:effectLst/>
                        </a:rPr>
                        <a:t>5(large)</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32</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25</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200">
                          <a:effectLst/>
                        </a:rPr>
                        <a:t>7</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IN" sz="1000" dirty="0">
                          <a:effectLst/>
                        </a:rPr>
                        <a:t>78.125%</a:t>
                      </a:r>
                      <a:endParaRPr lang="en-IN"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830920334"/>
                  </a:ext>
                </a:extLst>
              </a:tr>
            </a:tbl>
          </a:graphicData>
        </a:graphic>
      </p:graphicFrame>
    </p:spTree>
    <p:extLst>
      <p:ext uri="{BB962C8B-B14F-4D97-AF65-F5344CB8AC3E}">
        <p14:creationId xmlns:p14="http://schemas.microsoft.com/office/powerpoint/2010/main" val="4292884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(iii) Time Series Analysis of Dataset </a:t>
            </a:r>
            <a:endParaRPr/>
          </a:p>
        </p:txBody>
      </p:sp>
      <p:sp>
        <p:nvSpPr>
          <p:cNvPr id="298" name="Google Shape;298;p26"/>
          <p:cNvSpPr txBox="1"/>
          <p:nvPr/>
        </p:nvSpPr>
        <p:spPr>
          <a:xfrm>
            <a:off x="4975668" y="1930400"/>
            <a:ext cx="4381363"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Description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minimum value recorded is 5.5 on the ph scale and this was recorded during the Initial phase of the experiment.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maximum recorded is 13 and it was recorded during the growth phase due to the addition of mineral water to the water supply, it became more basic.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After the growth phase we supplied general water again so, the pH dropped gradually making it more neutral.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Ideally the crop grows in soil’s with a PH value of 7-8 which has been followed in the hydroponic system.</a:t>
            </a:r>
            <a:endParaRPr sz="18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99" name="Google Shape;299;p26"/>
          <p:cNvPicPr preferRelativeResize="0"/>
          <p:nvPr/>
        </p:nvPicPr>
        <p:blipFill rotWithShape="1">
          <a:blip r:embed="rId3">
            <a:alphaModFix/>
          </a:blip>
          <a:srcRect/>
          <a:stretch/>
        </p:blipFill>
        <p:spPr>
          <a:xfrm>
            <a:off x="517340" y="2455917"/>
            <a:ext cx="4202144" cy="322221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(iii) Time Series Analysis of Dataset </a:t>
            </a:r>
            <a:endParaRPr/>
          </a:p>
        </p:txBody>
      </p:sp>
      <p:sp>
        <p:nvSpPr>
          <p:cNvPr id="305" name="Google Shape;305;p27"/>
          <p:cNvSpPr txBox="1"/>
          <p:nvPr/>
        </p:nvSpPr>
        <p:spPr>
          <a:xfrm>
            <a:off x="5180508" y="2271252"/>
            <a:ext cx="4381363"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Description</a:t>
            </a:r>
            <a:endParaRPr/>
          </a:p>
          <a:p>
            <a:pPr marL="285750" marR="0" lvl="0" indent="-285750" algn="l" rtl="0">
              <a:spcBef>
                <a:spcPts val="0"/>
              </a:spcBef>
              <a:spcAft>
                <a:spcPts val="0"/>
              </a:spcAft>
              <a:buClr>
                <a:schemeClr val="dk1"/>
              </a:buClr>
              <a:buSzPts val="1800"/>
              <a:buFont typeface="Trebuchet MS"/>
              <a:buChar char="-"/>
            </a:pPr>
            <a:r>
              <a:rPr lang="en-US" sz="1800">
                <a:solidFill>
                  <a:schemeClr val="dk1"/>
                </a:solidFill>
                <a:latin typeface="Trebuchet MS"/>
                <a:ea typeface="Trebuchet MS"/>
                <a:cs typeface="Trebuchet MS"/>
                <a:sym typeface="Trebuchet MS"/>
              </a:rPr>
              <a:t>The least recorded is Zero as during the night, it is made sure that the experimental setup is not exposed to any form of light energy. </a:t>
            </a:r>
            <a:endParaRPr/>
          </a:p>
          <a:p>
            <a:pPr marL="285750" marR="0" lvl="0" indent="-285750" algn="l" rtl="0">
              <a:spcBef>
                <a:spcPts val="0"/>
              </a:spcBef>
              <a:spcAft>
                <a:spcPts val="0"/>
              </a:spcAft>
              <a:buClr>
                <a:schemeClr val="dk1"/>
              </a:buClr>
              <a:buSzPts val="1800"/>
              <a:buFont typeface="Trebuchet MS"/>
              <a:buChar char="-"/>
            </a:pPr>
            <a:r>
              <a:rPr lang="en-US" sz="1800">
                <a:solidFill>
                  <a:schemeClr val="dk1"/>
                </a:solidFill>
                <a:latin typeface="Trebuchet MS"/>
                <a:ea typeface="Trebuchet MS"/>
                <a:cs typeface="Trebuchet MS"/>
                <a:sym typeface="Trebuchet MS"/>
              </a:rPr>
              <a:t>The highest value recorded is around 250 candela during the day.</a:t>
            </a:r>
            <a:endParaRPr/>
          </a:p>
          <a:p>
            <a:pPr marL="285750" marR="0" lvl="0" indent="-285750" algn="l" rtl="0">
              <a:spcBef>
                <a:spcPts val="0"/>
              </a:spcBef>
              <a:spcAft>
                <a:spcPts val="0"/>
              </a:spcAft>
              <a:buClr>
                <a:schemeClr val="dk1"/>
              </a:buClr>
              <a:buSzPts val="1800"/>
              <a:buFont typeface="Trebuchet MS"/>
              <a:buChar char="-"/>
            </a:pPr>
            <a:r>
              <a:rPr lang="en-US" sz="1800">
                <a:solidFill>
                  <a:schemeClr val="dk1"/>
                </a:solidFill>
                <a:latin typeface="Trebuchet MS"/>
                <a:ea typeface="Trebuchet MS"/>
                <a:cs typeface="Trebuchet MS"/>
                <a:sym typeface="Trebuchet MS"/>
              </a:rPr>
              <a:t>The recorded values only account for the amount of sunlight received by the crop.</a:t>
            </a:r>
            <a:endParaRPr/>
          </a:p>
          <a:p>
            <a:pPr marL="285750" marR="0" lvl="0" indent="-285750" algn="l" rtl="0">
              <a:spcBef>
                <a:spcPts val="0"/>
              </a:spcBef>
              <a:spcAft>
                <a:spcPts val="0"/>
              </a:spcAft>
              <a:buClr>
                <a:schemeClr val="dk1"/>
              </a:buClr>
              <a:buSzPts val="1800"/>
              <a:buFont typeface="Trebuchet MS"/>
              <a:buChar char="-"/>
            </a:pPr>
            <a:r>
              <a:rPr lang="en-US" sz="1800">
                <a:solidFill>
                  <a:schemeClr val="dk1"/>
                </a:solidFill>
                <a:latin typeface="Trebuchet MS"/>
                <a:ea typeface="Trebuchet MS"/>
                <a:cs typeface="Trebuchet MS"/>
                <a:sym typeface="Trebuchet MS"/>
              </a:rPr>
              <a:t>Ideally the crops grown in field receives sunlight from 225-250 candela which has been the case for an hydroponic system as well.</a:t>
            </a:r>
            <a:endParaRPr/>
          </a:p>
          <a:p>
            <a:pPr marL="285750" marR="0" lvl="0" indent="-171450" algn="l" rtl="0">
              <a:spcBef>
                <a:spcPts val="0"/>
              </a:spcBef>
              <a:spcAft>
                <a:spcPts val="0"/>
              </a:spcAft>
              <a:buClr>
                <a:schemeClr val="dk1"/>
              </a:buClr>
              <a:buSzPts val="1800"/>
              <a:buFont typeface="Trebuchet MS"/>
              <a:buNone/>
            </a:pPr>
            <a:endParaRPr sz="18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306" name="Google Shape;306;p27"/>
          <p:cNvPicPr preferRelativeResize="0"/>
          <p:nvPr/>
        </p:nvPicPr>
        <p:blipFill rotWithShape="1">
          <a:blip r:embed="rId3">
            <a:alphaModFix/>
          </a:blip>
          <a:srcRect/>
          <a:stretch/>
        </p:blipFill>
        <p:spPr>
          <a:xfrm>
            <a:off x="527961" y="2271252"/>
            <a:ext cx="4073536" cy="368709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(iii) Time Series Analysis of Dataset </a:t>
            </a:r>
            <a:endParaRPr/>
          </a:p>
        </p:txBody>
      </p:sp>
      <p:sp>
        <p:nvSpPr>
          <p:cNvPr id="312" name="Google Shape;312;p28"/>
          <p:cNvSpPr txBox="1"/>
          <p:nvPr/>
        </p:nvSpPr>
        <p:spPr>
          <a:xfrm>
            <a:off x="5180508" y="2271252"/>
            <a:ext cx="4381363"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Description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humidity in the surroundings of the setup.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As the experiment setup was in a coastal city, the humidity is relatively high but is under the normal humidity levels for the city.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lowest recoded is 45% and the highest is around 80%.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To make sure that the humidity level doesn’t go overboard, we conducted the experiment during early summer. </a:t>
            </a:r>
            <a:endParaRPr/>
          </a:p>
        </p:txBody>
      </p:sp>
      <p:pic>
        <p:nvPicPr>
          <p:cNvPr id="313" name="Google Shape;313;p28"/>
          <p:cNvPicPr preferRelativeResize="0"/>
          <p:nvPr/>
        </p:nvPicPr>
        <p:blipFill rotWithShape="1">
          <a:blip r:embed="rId3">
            <a:alphaModFix/>
          </a:blip>
          <a:srcRect/>
          <a:stretch/>
        </p:blipFill>
        <p:spPr>
          <a:xfrm>
            <a:off x="504876" y="2145993"/>
            <a:ext cx="4524324" cy="39745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b="1"/>
              <a:t>Problem Statement</a:t>
            </a:r>
            <a:endParaRPr/>
          </a:p>
        </p:txBody>
      </p:sp>
      <p:sp>
        <p:nvSpPr>
          <p:cNvPr id="156" name="Google Shape;156;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In this fast paced world the population in metropolitan Cities is growing exponentially. </a:t>
            </a:r>
            <a:endParaRPr/>
          </a:p>
          <a:p>
            <a:pPr marL="342900" lvl="0" indent="-342900" algn="l" rtl="0">
              <a:spcBef>
                <a:spcPts val="1000"/>
              </a:spcBef>
              <a:spcAft>
                <a:spcPts val="0"/>
              </a:spcAft>
              <a:buSzPts val="1440"/>
              <a:buChar char="►"/>
            </a:pPr>
            <a:r>
              <a:rPr lang="en-US"/>
              <a:t>This is due to both ecological factors and also migration into the cities because of urbanization  for a better lifestyle which is directly proportional to the rise in population density. </a:t>
            </a:r>
            <a:endParaRPr/>
          </a:p>
          <a:p>
            <a:pPr marL="342900" lvl="0" indent="-342900" algn="l" rtl="0">
              <a:spcBef>
                <a:spcPts val="1000"/>
              </a:spcBef>
              <a:spcAft>
                <a:spcPts val="0"/>
              </a:spcAft>
              <a:buSzPts val="1440"/>
              <a:buChar char="►"/>
            </a:pPr>
            <a:r>
              <a:rPr lang="en-US"/>
              <a:t>With increasing urbanization and depleting natural resources, it is getting very difficult to satisfy the  very basic needs of the population. </a:t>
            </a:r>
            <a:endParaRPr/>
          </a:p>
          <a:p>
            <a:pPr marL="342900" lvl="0" indent="-342900" algn="l" rtl="0">
              <a:spcBef>
                <a:spcPts val="1000"/>
              </a:spcBef>
              <a:spcAft>
                <a:spcPts val="0"/>
              </a:spcAft>
              <a:buSzPts val="1440"/>
              <a:buChar char="►"/>
            </a:pPr>
            <a:r>
              <a:rPr lang="en-US"/>
              <a:t>With cities expanding, Once agricultural land is now being made into real estate for development which in turn is leading to scarcity of staple foods.</a:t>
            </a:r>
            <a:endParaRPr/>
          </a:p>
          <a:p>
            <a:pPr marL="342900" lvl="0" indent="-342900" algn="l" rtl="0">
              <a:spcBef>
                <a:spcPts val="1000"/>
              </a:spcBef>
              <a:spcAft>
                <a:spcPts val="0"/>
              </a:spcAft>
              <a:buSzPts val="1440"/>
              <a:buChar char="►"/>
            </a:pPr>
            <a:r>
              <a:rPr lang="en-US"/>
              <a:t>This is the main reason why there is a rise in demand for hydropic and other forms of sustainable agriculture.</a:t>
            </a:r>
            <a:endParaRPr/>
          </a:p>
          <a:p>
            <a:pPr marL="342900" lvl="0" indent="-251459" algn="l" rtl="0">
              <a:spcBef>
                <a:spcPts val="1000"/>
              </a:spcBef>
              <a:spcAft>
                <a:spcPts val="0"/>
              </a:spcAft>
              <a:buSzPts val="144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(iii) Time Series Analysis of Dataset </a:t>
            </a:r>
            <a:endParaRPr/>
          </a:p>
        </p:txBody>
      </p:sp>
      <p:sp>
        <p:nvSpPr>
          <p:cNvPr id="319" name="Google Shape;319;p29"/>
          <p:cNvSpPr txBox="1"/>
          <p:nvPr/>
        </p:nvSpPr>
        <p:spPr>
          <a:xfrm>
            <a:off x="5180508" y="2271252"/>
            <a:ext cx="4381363"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Description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temperature kept on raising during the experiment gradually.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lowest recoded temperature was 26 degree Celsius and highest was 36 degree Celsius.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lowest average temperature was during the initial phase and the highest average was during the harvesting phase.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ideal temperature for crops the grow is 28-32 degrees which has been mostly observed in our system. </a:t>
            </a:r>
            <a:endParaRPr sz="1800">
              <a:solidFill>
                <a:schemeClr val="dk1"/>
              </a:solidFill>
              <a:latin typeface="Trebuchet MS"/>
              <a:ea typeface="Trebuchet MS"/>
              <a:cs typeface="Trebuchet MS"/>
              <a:sym typeface="Trebuchet MS"/>
            </a:endParaRPr>
          </a:p>
        </p:txBody>
      </p:sp>
      <p:pic>
        <p:nvPicPr>
          <p:cNvPr id="320" name="Google Shape;320;p29"/>
          <p:cNvPicPr preferRelativeResize="0"/>
          <p:nvPr/>
        </p:nvPicPr>
        <p:blipFill rotWithShape="1">
          <a:blip r:embed="rId3">
            <a:alphaModFix/>
          </a:blip>
          <a:srcRect/>
          <a:stretch/>
        </p:blipFill>
        <p:spPr>
          <a:xfrm>
            <a:off x="677334" y="2271252"/>
            <a:ext cx="4189634" cy="38345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(iii) Time Series Analysis of Dataset </a:t>
            </a:r>
            <a:endParaRPr/>
          </a:p>
        </p:txBody>
      </p:sp>
      <p:sp>
        <p:nvSpPr>
          <p:cNvPr id="326" name="Google Shape;326;p30"/>
          <p:cNvSpPr txBox="1"/>
          <p:nvPr/>
        </p:nvSpPr>
        <p:spPr>
          <a:xfrm>
            <a:off x="5335783" y="2271252"/>
            <a:ext cx="4381363"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Description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During the initial phase the moisture level was between 682-686.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moisture level was highest during the growth phase which ranges between 680-692.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moisture level during the harvest phase is lowest in terms of average, its range varies from 676-680.</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Soil moisture is normally very high in a hydroponic system and even with high temperature the coco pit was able to retain moisture and keep the soil moisture constant throughout the growth of the crop.</a:t>
            </a:r>
            <a:endParaRPr sz="18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327" name="Google Shape;327;p30"/>
          <p:cNvPicPr preferRelativeResize="0"/>
          <p:nvPr/>
        </p:nvPicPr>
        <p:blipFill rotWithShape="1">
          <a:blip r:embed="rId3">
            <a:alphaModFix/>
          </a:blip>
          <a:srcRect/>
          <a:stretch/>
        </p:blipFill>
        <p:spPr>
          <a:xfrm>
            <a:off x="677333" y="2271252"/>
            <a:ext cx="4248627" cy="37608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(iii) Time Series Analysis of Dataset </a:t>
            </a:r>
            <a:endParaRPr/>
          </a:p>
        </p:txBody>
      </p:sp>
      <p:sp>
        <p:nvSpPr>
          <p:cNvPr id="333" name="Google Shape;333;p31"/>
          <p:cNvSpPr txBox="1"/>
          <p:nvPr/>
        </p:nvSpPr>
        <p:spPr>
          <a:xfrm>
            <a:off x="5180508" y="2271252"/>
            <a:ext cx="4381363"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Description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water level gradually increases till the growth phase and decreases there on.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water level during the initial phase was between 160 and 240ml, during growth phase it is between 200ml and 650ml.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During the harvest phase, the water level required is low , it ranges from 200-500ml.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rebuchet MS"/>
                <a:ea typeface="Trebuchet MS"/>
                <a:cs typeface="Trebuchet MS"/>
                <a:sym typeface="Trebuchet MS"/>
              </a:rPr>
              <a:t>The trends were similar to crops grown in fields hence it will be ideal for plants to grow easily In a city based hydroponic system.</a:t>
            </a:r>
            <a:endParaRPr sz="1800">
              <a:solidFill>
                <a:schemeClr val="dk1"/>
              </a:solidFill>
              <a:latin typeface="Trebuchet MS"/>
              <a:ea typeface="Trebuchet MS"/>
              <a:cs typeface="Trebuchet MS"/>
              <a:sym typeface="Trebuchet MS"/>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Trebuchet MS"/>
              <a:ea typeface="Trebuchet MS"/>
              <a:cs typeface="Trebuchet MS"/>
              <a:sym typeface="Trebuchet MS"/>
            </a:endParaRPr>
          </a:p>
        </p:txBody>
      </p:sp>
      <p:pic>
        <p:nvPicPr>
          <p:cNvPr id="334" name="Google Shape;334;p31"/>
          <p:cNvPicPr preferRelativeResize="0"/>
          <p:nvPr/>
        </p:nvPicPr>
        <p:blipFill rotWithShape="1">
          <a:blip r:embed="rId3">
            <a:alphaModFix/>
          </a:blip>
          <a:srcRect/>
          <a:stretch/>
        </p:blipFill>
        <p:spPr>
          <a:xfrm>
            <a:off x="567249" y="2271252"/>
            <a:ext cx="4432454" cy="41295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a:t>Implementation</a:t>
            </a:r>
            <a:br>
              <a:rPr lang="en-US"/>
            </a:br>
            <a:r>
              <a:rPr lang="en-US"/>
              <a:t>(iv) Images of Each Phase of Crop Growth</a:t>
            </a:r>
            <a:endParaRPr/>
          </a:p>
        </p:txBody>
      </p:sp>
      <p:pic>
        <p:nvPicPr>
          <p:cNvPr id="340" name="Google Shape;340;p32"/>
          <p:cNvPicPr preferRelativeResize="0">
            <a:picLocks noGrp="1"/>
          </p:cNvPicPr>
          <p:nvPr>
            <p:ph type="body" idx="1"/>
          </p:nvPr>
        </p:nvPicPr>
        <p:blipFill rotWithShape="1">
          <a:blip r:embed="rId3">
            <a:alphaModFix/>
          </a:blip>
          <a:srcRect/>
          <a:stretch/>
        </p:blipFill>
        <p:spPr>
          <a:xfrm>
            <a:off x="677334" y="2160588"/>
            <a:ext cx="8596668" cy="38814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(iv)Hardware Implementation</a:t>
            </a:r>
            <a:endParaRPr/>
          </a:p>
        </p:txBody>
      </p:sp>
      <p:pic>
        <p:nvPicPr>
          <p:cNvPr id="346" name="Google Shape;346;p33"/>
          <p:cNvPicPr preferRelativeResize="0">
            <a:picLocks noGrp="1"/>
          </p:cNvPicPr>
          <p:nvPr>
            <p:ph type="body" idx="1"/>
          </p:nvPr>
        </p:nvPicPr>
        <p:blipFill rotWithShape="1">
          <a:blip r:embed="rId3">
            <a:alphaModFix/>
          </a:blip>
          <a:srcRect/>
          <a:stretch/>
        </p:blipFill>
        <p:spPr>
          <a:xfrm>
            <a:off x="1123122" y="2160588"/>
            <a:ext cx="6361043" cy="388143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Implementation</a:t>
            </a:r>
            <a:br>
              <a:rPr lang="en-US"/>
            </a:br>
            <a:r>
              <a:rPr lang="en-US"/>
              <a:t>(iv)Full Project Setup</a:t>
            </a:r>
            <a:endParaRPr/>
          </a:p>
        </p:txBody>
      </p:sp>
      <p:pic>
        <p:nvPicPr>
          <p:cNvPr id="352" name="Google Shape;352;p34"/>
          <p:cNvPicPr preferRelativeResize="0">
            <a:picLocks noGrp="1"/>
          </p:cNvPicPr>
          <p:nvPr>
            <p:ph type="body" idx="1"/>
          </p:nvPr>
        </p:nvPicPr>
        <p:blipFill rotWithShape="1">
          <a:blip r:embed="rId3">
            <a:alphaModFix/>
          </a:blip>
          <a:srcRect/>
          <a:stretch/>
        </p:blipFill>
        <p:spPr>
          <a:xfrm>
            <a:off x="1043609" y="2160588"/>
            <a:ext cx="7215807" cy="38814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dirty="0"/>
              <a:t>Results in Linear</a:t>
            </a:r>
            <a:br>
              <a:rPr lang="en-US" dirty="0"/>
            </a:br>
            <a:r>
              <a:rPr lang="en-US" sz="1800" dirty="0"/>
              <a:t> Regression within parameters in a hydroponic system for initial phase of crop Growth</a:t>
            </a:r>
            <a:endParaRPr dirty="0"/>
          </a:p>
        </p:txBody>
      </p:sp>
      <p:pic>
        <p:nvPicPr>
          <p:cNvPr id="358" name="Google Shape;358;p35"/>
          <p:cNvPicPr preferRelativeResize="0"/>
          <p:nvPr/>
        </p:nvPicPr>
        <p:blipFill>
          <a:blip r:embed="rId3">
            <a:alphaModFix/>
          </a:blip>
          <a:stretch>
            <a:fillRect/>
          </a:stretch>
        </p:blipFill>
        <p:spPr>
          <a:xfrm>
            <a:off x="1569588" y="1930400"/>
            <a:ext cx="6812158" cy="462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g13033fe86e0_0_0"/>
          <p:cNvPicPr preferRelativeResize="0"/>
          <p:nvPr/>
        </p:nvPicPr>
        <p:blipFill>
          <a:blip r:embed="rId3">
            <a:alphaModFix/>
          </a:blip>
          <a:stretch>
            <a:fillRect/>
          </a:stretch>
        </p:blipFill>
        <p:spPr>
          <a:xfrm>
            <a:off x="854575" y="561975"/>
            <a:ext cx="8315325" cy="5734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g13033fe86e0_0_9"/>
          <p:cNvPicPr preferRelativeResize="0"/>
          <p:nvPr/>
        </p:nvPicPr>
        <p:blipFill>
          <a:blip r:embed="rId3">
            <a:alphaModFix/>
          </a:blip>
          <a:stretch>
            <a:fillRect/>
          </a:stretch>
        </p:blipFill>
        <p:spPr>
          <a:xfrm>
            <a:off x="948200" y="600075"/>
            <a:ext cx="8401050" cy="5657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g13033fe86e0_0_13"/>
          <p:cNvPicPr preferRelativeResize="0"/>
          <p:nvPr/>
        </p:nvPicPr>
        <p:blipFill>
          <a:blip r:embed="rId3">
            <a:alphaModFix/>
          </a:blip>
          <a:stretch>
            <a:fillRect/>
          </a:stretch>
        </p:blipFill>
        <p:spPr>
          <a:xfrm>
            <a:off x="807775" y="571500"/>
            <a:ext cx="8134350" cy="571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i="1"/>
              <a:t>Exponential growth in metropolitan cities in India</a:t>
            </a:r>
            <a:br>
              <a:rPr lang="en-US" i="1"/>
            </a:br>
            <a:endParaRPr/>
          </a:p>
        </p:txBody>
      </p:sp>
      <p:pic>
        <p:nvPicPr>
          <p:cNvPr id="162" name="Google Shape;162;p4"/>
          <p:cNvPicPr preferRelativeResize="0">
            <a:picLocks noGrp="1"/>
          </p:cNvPicPr>
          <p:nvPr>
            <p:ph type="body" idx="1"/>
          </p:nvPr>
        </p:nvPicPr>
        <p:blipFill rotWithShape="1">
          <a:blip r:embed="rId3">
            <a:alphaModFix/>
          </a:blip>
          <a:srcRect b="27989"/>
          <a:stretch/>
        </p:blipFill>
        <p:spPr>
          <a:xfrm>
            <a:off x="677863" y="3016200"/>
            <a:ext cx="8596312" cy="21702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g13033fe86e0_0_17"/>
          <p:cNvPicPr preferRelativeResize="0"/>
          <p:nvPr/>
        </p:nvPicPr>
        <p:blipFill>
          <a:blip r:embed="rId3">
            <a:alphaModFix/>
          </a:blip>
          <a:stretch>
            <a:fillRect/>
          </a:stretch>
        </p:blipFill>
        <p:spPr>
          <a:xfrm>
            <a:off x="503500" y="1730829"/>
            <a:ext cx="9248775" cy="44175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g13033fe86e0_0_21"/>
          <p:cNvPicPr preferRelativeResize="0"/>
          <p:nvPr/>
        </p:nvPicPr>
        <p:blipFill>
          <a:blip r:embed="rId3">
            <a:alphaModFix/>
          </a:blip>
          <a:stretch>
            <a:fillRect/>
          </a:stretch>
        </p:blipFill>
        <p:spPr>
          <a:xfrm>
            <a:off x="480100" y="995025"/>
            <a:ext cx="8953500" cy="5181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13033fe86e0_0_25"/>
          <p:cNvPicPr preferRelativeResize="0"/>
          <p:nvPr/>
        </p:nvPicPr>
        <p:blipFill>
          <a:blip r:embed="rId3">
            <a:alphaModFix/>
          </a:blip>
          <a:stretch>
            <a:fillRect/>
          </a:stretch>
        </p:blipFill>
        <p:spPr>
          <a:xfrm>
            <a:off x="386450" y="895350"/>
            <a:ext cx="10210800" cy="5067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g13033fe86e0_0_29"/>
          <p:cNvPicPr preferRelativeResize="0"/>
          <p:nvPr/>
        </p:nvPicPr>
        <p:blipFill>
          <a:blip r:embed="rId3">
            <a:alphaModFix/>
          </a:blip>
          <a:stretch>
            <a:fillRect/>
          </a:stretch>
        </p:blipFill>
        <p:spPr>
          <a:xfrm>
            <a:off x="433275" y="1004888"/>
            <a:ext cx="9277350" cy="4848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g13033fe86e0_0_33"/>
          <p:cNvPicPr preferRelativeResize="0"/>
          <p:nvPr/>
        </p:nvPicPr>
        <p:blipFill>
          <a:blip r:embed="rId3">
            <a:alphaModFix/>
          </a:blip>
          <a:stretch>
            <a:fillRect/>
          </a:stretch>
        </p:blipFill>
        <p:spPr>
          <a:xfrm>
            <a:off x="456700" y="1135450"/>
            <a:ext cx="9001125" cy="5095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13033fe86e0_0_37"/>
          <p:cNvPicPr preferRelativeResize="0"/>
          <p:nvPr/>
        </p:nvPicPr>
        <p:blipFill>
          <a:blip r:embed="rId3">
            <a:alphaModFix/>
          </a:blip>
          <a:stretch>
            <a:fillRect/>
          </a:stretch>
        </p:blipFill>
        <p:spPr>
          <a:xfrm>
            <a:off x="924800" y="938213"/>
            <a:ext cx="8229600" cy="4981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13033fe86e0_0_41"/>
          <p:cNvPicPr preferRelativeResize="0"/>
          <p:nvPr/>
        </p:nvPicPr>
        <p:blipFill>
          <a:blip r:embed="rId3">
            <a:alphaModFix/>
          </a:blip>
          <a:stretch>
            <a:fillRect/>
          </a:stretch>
        </p:blipFill>
        <p:spPr>
          <a:xfrm>
            <a:off x="503475" y="1065225"/>
            <a:ext cx="8820150" cy="4457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g13033fe86e0_0_45"/>
          <p:cNvPicPr preferRelativeResize="0"/>
          <p:nvPr/>
        </p:nvPicPr>
        <p:blipFill>
          <a:blip r:embed="rId3">
            <a:alphaModFix/>
          </a:blip>
          <a:stretch>
            <a:fillRect/>
          </a:stretch>
        </p:blipFill>
        <p:spPr>
          <a:xfrm>
            <a:off x="480075" y="1018450"/>
            <a:ext cx="8772525" cy="4629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Table Legend </a:t>
            </a:r>
            <a:endParaRPr/>
          </a:p>
        </p:txBody>
      </p:sp>
      <p:sp>
        <p:nvSpPr>
          <p:cNvPr id="419" name="Google Shape;419;p36"/>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0" algn="l" rtl="0">
              <a:spcBef>
                <a:spcPts val="1000"/>
              </a:spcBef>
              <a:spcAft>
                <a:spcPts val="0"/>
              </a:spcAft>
              <a:buNone/>
            </a:pPr>
            <a:endParaRPr/>
          </a:p>
          <a:p>
            <a:pPr marL="342900" lvl="0" indent="-342900" algn="l" rtl="0">
              <a:spcBef>
                <a:spcPts val="1000"/>
              </a:spcBef>
              <a:spcAft>
                <a:spcPts val="0"/>
              </a:spcAft>
              <a:buSzPts val="1440"/>
              <a:buChar char="►"/>
            </a:pPr>
            <a:r>
              <a:rPr lang="en-US"/>
              <a:t>The evaluation parameters used for our project we will be calculating </a:t>
            </a:r>
            <a:endParaRPr/>
          </a:p>
          <a:p>
            <a:pPr marL="342900" lvl="0" indent="-342900" algn="l" rtl="0">
              <a:spcBef>
                <a:spcPts val="1000"/>
              </a:spcBef>
              <a:spcAft>
                <a:spcPts val="0"/>
              </a:spcAft>
              <a:buSzPts val="1440"/>
              <a:buChar char="►"/>
            </a:pPr>
            <a:r>
              <a:rPr lang="en-US"/>
              <a:t>Mean Absolute Error (MAE)</a:t>
            </a:r>
            <a:endParaRPr/>
          </a:p>
          <a:p>
            <a:pPr marL="342900" lvl="0" indent="-342900" algn="l" rtl="0">
              <a:spcBef>
                <a:spcPts val="1000"/>
              </a:spcBef>
              <a:spcAft>
                <a:spcPts val="0"/>
              </a:spcAft>
              <a:buSzPts val="1440"/>
              <a:buChar char="►"/>
            </a:pPr>
            <a:r>
              <a:rPr lang="en-US"/>
              <a:t>Root Mean Square Error (MASE)</a:t>
            </a:r>
            <a:endParaRPr/>
          </a:p>
          <a:p>
            <a:pPr marL="342900" lvl="0" indent="-342900" algn="l" rtl="0">
              <a:spcBef>
                <a:spcPts val="1000"/>
              </a:spcBef>
              <a:spcAft>
                <a:spcPts val="0"/>
              </a:spcAft>
              <a:buSzPts val="1440"/>
              <a:buChar char="►"/>
            </a:pPr>
            <a:r>
              <a:rPr lang="en-US"/>
              <a:t>Root Mean Square Log Error (RMSE)</a:t>
            </a:r>
            <a:endParaRPr/>
          </a:p>
          <a:p>
            <a:pPr marL="342900" lvl="0" indent="-342900" algn="l" rtl="0">
              <a:spcBef>
                <a:spcPts val="1000"/>
              </a:spcBef>
              <a:spcAft>
                <a:spcPts val="0"/>
              </a:spcAft>
              <a:buSzPts val="1440"/>
              <a:buChar char="►"/>
            </a:pPr>
            <a:r>
              <a:rPr lang="en-US"/>
              <a:t>R Squared(R2).</a:t>
            </a:r>
            <a:endParaRPr/>
          </a:p>
          <a:p>
            <a:pPr marL="342900" lvl="0" indent="0" algn="l" rtl="0">
              <a:spcBef>
                <a:spcPts val="1000"/>
              </a:spcBef>
              <a:spcAft>
                <a:spcPts val="0"/>
              </a:spcAft>
              <a:buNone/>
            </a:pPr>
            <a:endParaRPr/>
          </a:p>
          <a:p>
            <a:pPr marL="342900" lvl="0" indent="-251459" algn="l" rtl="0">
              <a:spcBef>
                <a:spcPts val="1000"/>
              </a:spcBef>
              <a:spcAft>
                <a:spcPts val="0"/>
              </a:spcAft>
              <a:buSzPts val="144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79E3-6409-EA48-A20D-D20942875898}"/>
              </a:ext>
            </a:extLst>
          </p:cNvPr>
          <p:cNvSpPr>
            <a:spLocks noGrp="1"/>
          </p:cNvSpPr>
          <p:nvPr>
            <p:ph type="title"/>
          </p:nvPr>
        </p:nvSpPr>
        <p:spPr/>
        <p:txBody>
          <a:bodyPr/>
          <a:lstStyle/>
          <a:p>
            <a:r>
              <a:rPr lang="en-US" dirty="0"/>
              <a:t>Mobile app Interface</a:t>
            </a:r>
          </a:p>
        </p:txBody>
      </p:sp>
      <p:pic>
        <p:nvPicPr>
          <p:cNvPr id="4" name="Picture 3">
            <a:extLst>
              <a:ext uri="{FF2B5EF4-FFF2-40B4-BE49-F238E27FC236}">
                <a16:creationId xmlns:a16="http://schemas.microsoft.com/office/drawing/2014/main" id="{AFA74CC2-2F25-5D4E-BBF0-D2B06E7BADA9}"/>
              </a:ext>
            </a:extLst>
          </p:cNvPr>
          <p:cNvPicPr/>
          <p:nvPr/>
        </p:nvPicPr>
        <p:blipFill>
          <a:blip r:embed="rId2">
            <a:extLst>
              <a:ext uri="{28A0092B-C50C-407E-A947-70E740481C1C}">
                <a14:useLocalDpi xmlns:a14="http://schemas.microsoft.com/office/drawing/2010/main" val="0"/>
              </a:ext>
            </a:extLst>
          </a:blip>
          <a:stretch>
            <a:fillRect/>
          </a:stretch>
        </p:blipFill>
        <p:spPr>
          <a:xfrm>
            <a:off x="948497" y="1491916"/>
            <a:ext cx="6831923" cy="4989095"/>
          </a:xfrm>
          <a:prstGeom prst="rect">
            <a:avLst/>
          </a:prstGeom>
        </p:spPr>
      </p:pic>
    </p:spTree>
    <p:extLst>
      <p:ext uri="{BB962C8B-B14F-4D97-AF65-F5344CB8AC3E}">
        <p14:creationId xmlns:p14="http://schemas.microsoft.com/office/powerpoint/2010/main" val="2264324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i="1"/>
              <a:t>The population density in Indian metropolitan cities</a:t>
            </a:r>
            <a:endParaRPr/>
          </a:p>
        </p:txBody>
      </p:sp>
      <p:pic>
        <p:nvPicPr>
          <p:cNvPr id="168" name="Google Shape;168;p5"/>
          <p:cNvPicPr preferRelativeResize="0">
            <a:picLocks noGrp="1"/>
          </p:cNvPicPr>
          <p:nvPr>
            <p:ph type="body" idx="1"/>
          </p:nvPr>
        </p:nvPicPr>
        <p:blipFill rotWithShape="1">
          <a:blip r:embed="rId3">
            <a:alphaModFix/>
          </a:blip>
          <a:srcRect t="8081"/>
          <a:stretch/>
        </p:blipFill>
        <p:spPr>
          <a:xfrm>
            <a:off x="677863" y="2793923"/>
            <a:ext cx="8596312" cy="261476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0B50-98CD-2B46-9052-507BE9494E29}"/>
              </a:ext>
            </a:extLst>
          </p:cNvPr>
          <p:cNvSpPr>
            <a:spLocks noGrp="1"/>
          </p:cNvSpPr>
          <p:nvPr>
            <p:ph type="title"/>
          </p:nvPr>
        </p:nvSpPr>
        <p:spPr/>
        <p:txBody>
          <a:bodyPr/>
          <a:lstStyle/>
          <a:p>
            <a:r>
              <a:rPr lang="en-US" dirty="0"/>
              <a:t>Web App Predictor</a:t>
            </a:r>
          </a:p>
        </p:txBody>
      </p:sp>
      <p:pic>
        <p:nvPicPr>
          <p:cNvPr id="5" name="Picture 4">
            <a:extLst>
              <a:ext uri="{FF2B5EF4-FFF2-40B4-BE49-F238E27FC236}">
                <a16:creationId xmlns:a16="http://schemas.microsoft.com/office/drawing/2014/main" id="{CD06167B-3D19-F742-B595-AC6F48ABACA2}"/>
              </a:ext>
            </a:extLst>
          </p:cNvPr>
          <p:cNvPicPr>
            <a:picLocks noChangeAspect="1"/>
          </p:cNvPicPr>
          <p:nvPr/>
        </p:nvPicPr>
        <p:blipFill>
          <a:blip r:embed="rId2"/>
          <a:stretch>
            <a:fillRect/>
          </a:stretch>
        </p:blipFill>
        <p:spPr>
          <a:xfrm>
            <a:off x="818147" y="1850362"/>
            <a:ext cx="8117306" cy="4191000"/>
          </a:xfrm>
          <a:prstGeom prst="rect">
            <a:avLst/>
          </a:prstGeom>
        </p:spPr>
      </p:pic>
    </p:spTree>
    <p:extLst>
      <p:ext uri="{BB962C8B-B14F-4D97-AF65-F5344CB8AC3E}">
        <p14:creationId xmlns:p14="http://schemas.microsoft.com/office/powerpoint/2010/main" val="2524224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References</a:t>
            </a:r>
            <a:endParaRPr/>
          </a:p>
        </p:txBody>
      </p:sp>
      <p:sp>
        <p:nvSpPr>
          <p:cNvPr id="425" name="Google Shape;425;p3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SzPct val="79999"/>
              <a:buFont typeface="Trebuchet MS"/>
              <a:buAutoNum type="arabicPeriod"/>
            </a:pPr>
            <a:r>
              <a:rPr lang="en-US"/>
              <a:t>A. Nichani, S. Saha, T. Upadhyay, A. Ramya and M. Tolia, "Data Acquisition and Actuation for Aquaponics using IoT," 2018 3rd IEEE International Conference on Recent Trends in Electronics, Information &amp; Communication Technology (RTEICT), 2018, pp. 46-51, doi: 10.1109/RTEICT42901.2018.9012260.</a:t>
            </a:r>
            <a:endParaRPr/>
          </a:p>
          <a:p>
            <a:pPr marL="342900" lvl="0" indent="-342900" algn="l" rtl="0">
              <a:spcBef>
                <a:spcPts val="1000"/>
              </a:spcBef>
              <a:spcAft>
                <a:spcPts val="0"/>
              </a:spcAft>
              <a:buSzPct val="79999"/>
              <a:buFont typeface="Trebuchet MS"/>
              <a:buAutoNum type="arabicPeriod"/>
            </a:pPr>
            <a:r>
              <a:rPr lang="en-US"/>
              <a:t> H. K. Srinidhi, H. S. Shreenidhi and G. S. Vishnu, "Smart Hydroponics system integrating with IoT and Machine learning algorithm," 2020 International Conference on Recent Trends on Electronics, Information, Communication &amp; Technology (RTEICT), 2020, pp. 261-264, doi: 10.1109/RTEICT49044.2020.9315549.</a:t>
            </a:r>
            <a:endParaRPr/>
          </a:p>
          <a:p>
            <a:pPr marL="342900" lvl="0" indent="-342900" algn="l" rtl="0">
              <a:spcBef>
                <a:spcPts val="1000"/>
              </a:spcBef>
              <a:spcAft>
                <a:spcPts val="0"/>
              </a:spcAft>
              <a:buSzPct val="79999"/>
              <a:buFont typeface="Trebuchet MS"/>
              <a:buAutoNum type="arabicPeriod"/>
            </a:pPr>
            <a:r>
              <a:rPr lang="en-US"/>
              <a:t> P. Srivani, Y. Devi C. and S. H. Manjula, "A Controlled Environment Agriculture with Hydroponics: Variants, Parameters, Methodologies and Challenges for Smart Farming," 2019 Fifteenth International Conference on Information Processing (ICINPRO), 2019, pp. 1-8, doi: 10.1109/ICInPro47689.2019.9092043.</a:t>
            </a:r>
            <a:endParaRPr/>
          </a:p>
          <a:p>
            <a:pPr marL="342900" lvl="0" indent="-342900" algn="l" rtl="0">
              <a:spcBef>
                <a:spcPts val="1000"/>
              </a:spcBef>
              <a:spcAft>
                <a:spcPts val="0"/>
              </a:spcAft>
              <a:buSzPct val="79999"/>
              <a:buFont typeface="Trebuchet MS"/>
              <a:buAutoNum type="arabicPeriod"/>
            </a:pPr>
            <a:r>
              <a:rPr lang="en-US"/>
              <a:t>C. Joshitha, P. Kanakaraja, K. S. Kumar, P. Akanksha and G. Satish, "An eye on hydroponics: The IoT initiative," 2021 7th International Conference on Electrical Energy Systems (ICEES), 2021, pp. 553-557, doi: 10.1109/ICEES51510.2021.9383694.</a:t>
            </a:r>
            <a:endParaRPr/>
          </a:p>
          <a:p>
            <a:pPr marL="342900" lvl="0" indent="-342900" algn="l" rtl="0">
              <a:spcBef>
                <a:spcPts val="1000"/>
              </a:spcBef>
              <a:spcAft>
                <a:spcPts val="0"/>
              </a:spcAft>
              <a:buSzPct val="79999"/>
              <a:buFont typeface="Trebuchet MS"/>
              <a:buAutoNum type="arabicPeriod"/>
            </a:pPr>
            <a:r>
              <a:rPr lang="en-US"/>
              <a:t> S. Gertphol, P. Chulaka and T. Changmai, "Predictive models for Lettuce quality from Internet of Things-based hydroponic farm," 2018 22nd International Computer Science and Engineering Conference (ICSEC), 2018, pp. 1-5, doi: 10.1109/ICSEC.2018.8712676.</a:t>
            </a:r>
            <a:endParaRPr/>
          </a:p>
          <a:p>
            <a:pPr marL="342900" lvl="0" indent="-342900" algn="l" rtl="0">
              <a:spcBef>
                <a:spcPts val="1000"/>
              </a:spcBef>
              <a:spcAft>
                <a:spcPts val="0"/>
              </a:spcAft>
              <a:buSzPct val="79999"/>
              <a:buFont typeface="Trebuchet MS"/>
              <a:buAutoNum type="arabicPeriod"/>
            </a:pPr>
            <a:r>
              <a:rPr lang="en-US"/>
              <a:t> S. Jaisankar, P. Nalini and K. K. Rubigha, "A Study on IoT based Low-Cost Smart Kit for Coconut Farm Management," 2020 Fourth International Conference on I-SMAC (IoT in Social, Mobile, Analytics and Cloud) (I-SMAC), 2020, pp. 161-165, doi: 10.1109/I-SMAC49090.2020.9243486.</a:t>
            </a:r>
            <a:endParaRPr/>
          </a:p>
          <a:p>
            <a:pPr marL="342900" lvl="0" indent="-342900" algn="l" rtl="0">
              <a:spcBef>
                <a:spcPts val="1000"/>
              </a:spcBef>
              <a:spcAft>
                <a:spcPts val="0"/>
              </a:spcAft>
              <a:buSzPct val="79999"/>
              <a:buFont typeface="Trebuchet MS"/>
              <a:buAutoNum type="arabicPeriod"/>
            </a:pPr>
            <a:r>
              <a:rPr lang="en-US"/>
              <a:t> M. S. Farooq, S. Riaz, A. Abid, K. Abid and M. A. Naeem, "A Survey on the Role of IoT in Agriculture for the Implementation of Smart Farming," in IEEE Access, vol. 7, pp. 156237-156271, 2019, doi: 10.1109/ACCESS.2019.2949703.</a:t>
            </a:r>
            <a:endParaRPr/>
          </a:p>
          <a:p>
            <a:pPr marL="342900" lvl="0" indent="-285750" algn="l" rtl="0">
              <a:spcBef>
                <a:spcPts val="1000"/>
              </a:spcBef>
              <a:spcAft>
                <a:spcPts val="0"/>
              </a:spcAft>
              <a:buSzPct val="79999"/>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i="1"/>
              <a:t>World Hunger Index in India</a:t>
            </a:r>
            <a:br>
              <a:rPr lang="en-US" i="1"/>
            </a:br>
            <a:endParaRPr/>
          </a:p>
        </p:txBody>
      </p:sp>
      <p:pic>
        <p:nvPicPr>
          <p:cNvPr id="174" name="Google Shape;174;p6"/>
          <p:cNvPicPr preferRelativeResize="0">
            <a:picLocks noGrp="1"/>
          </p:cNvPicPr>
          <p:nvPr>
            <p:ph type="body" idx="1"/>
          </p:nvPr>
        </p:nvPicPr>
        <p:blipFill rotWithShape="1">
          <a:blip r:embed="rId3">
            <a:alphaModFix/>
          </a:blip>
          <a:srcRect/>
          <a:stretch/>
        </p:blipFill>
        <p:spPr>
          <a:xfrm>
            <a:off x="1914232" y="2160588"/>
            <a:ext cx="6123574" cy="38814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i="1"/>
              <a:t>Per capita Net Availability in India</a:t>
            </a:r>
            <a:br>
              <a:rPr lang="en-US" i="1"/>
            </a:br>
            <a:endParaRPr/>
          </a:p>
        </p:txBody>
      </p:sp>
      <p:pic>
        <p:nvPicPr>
          <p:cNvPr id="180" name="Google Shape;180;p7"/>
          <p:cNvPicPr preferRelativeResize="0">
            <a:picLocks noGrp="1"/>
          </p:cNvPicPr>
          <p:nvPr>
            <p:ph type="body" idx="1"/>
          </p:nvPr>
        </p:nvPicPr>
        <p:blipFill rotWithShape="1">
          <a:blip r:embed="rId3">
            <a:alphaModFix/>
          </a:blip>
          <a:srcRect/>
          <a:stretch/>
        </p:blipFill>
        <p:spPr>
          <a:xfrm>
            <a:off x="677863" y="2310408"/>
            <a:ext cx="8596312" cy="35817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Introduction</a:t>
            </a:r>
            <a:endParaRPr/>
          </a:p>
        </p:txBody>
      </p:sp>
      <p:sp>
        <p:nvSpPr>
          <p:cNvPr id="186" name="Google Shape;186;p8"/>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SzPct val="79999"/>
              <a:buChar char="►"/>
            </a:pPr>
            <a:r>
              <a:rPr lang="en-US"/>
              <a:t>Agriculture is the primary occupation in India and is the backbone of Indian economic system. </a:t>
            </a:r>
            <a:endParaRPr/>
          </a:p>
          <a:p>
            <a:pPr marL="342900" lvl="0" indent="-342900" algn="l" rtl="0">
              <a:spcBef>
                <a:spcPts val="1000"/>
              </a:spcBef>
              <a:spcAft>
                <a:spcPts val="0"/>
              </a:spcAft>
              <a:buSzPct val="79999"/>
              <a:buChar char="►"/>
            </a:pPr>
            <a:r>
              <a:rPr lang="en-US"/>
              <a:t>Agriculture provides employment opportunities to rural people on a large scale in underdeveloped and developing countries in addition to providing food. It is the process of producing food, fibre and many other desired products by the cultivation and raising of domestic animals.</a:t>
            </a:r>
            <a:endParaRPr/>
          </a:p>
          <a:p>
            <a:pPr marL="342900" lvl="0" indent="-342900" algn="l" rtl="0">
              <a:spcBef>
                <a:spcPts val="1000"/>
              </a:spcBef>
              <a:spcAft>
                <a:spcPts val="0"/>
              </a:spcAft>
              <a:buSzPct val="79999"/>
              <a:buChar char="►"/>
            </a:pPr>
            <a:r>
              <a:rPr lang="en-US"/>
              <a:t> Agriculture is the primary source of livelihood for about more than 58% of India’s population.</a:t>
            </a:r>
            <a:endParaRPr/>
          </a:p>
          <a:p>
            <a:pPr marL="342900" lvl="0" indent="-342900" algn="l" rtl="0">
              <a:spcBef>
                <a:spcPts val="1000"/>
              </a:spcBef>
              <a:spcAft>
                <a:spcPts val="0"/>
              </a:spcAft>
              <a:buSzPct val="79999"/>
              <a:buChar char="►"/>
            </a:pPr>
            <a:r>
              <a:rPr lang="en-US"/>
              <a:t>As the population of the city grows significantly the need to feed the city heavily lays on the need of agricultural land. </a:t>
            </a:r>
            <a:endParaRPr/>
          </a:p>
          <a:p>
            <a:pPr marL="342900" lvl="0" indent="-342900" algn="l" rtl="0">
              <a:spcBef>
                <a:spcPts val="1000"/>
              </a:spcBef>
              <a:spcAft>
                <a:spcPts val="0"/>
              </a:spcAft>
              <a:buSzPct val="79999"/>
              <a:buChar char="►"/>
            </a:pPr>
            <a:r>
              <a:rPr lang="en-US"/>
              <a:t>As most of the agriculture lands are dried up due to lack of water the need for starvation increases.</a:t>
            </a:r>
            <a:endParaRPr/>
          </a:p>
          <a:p>
            <a:pPr marL="342900" lvl="0" indent="-342900" algn="l" rtl="0">
              <a:spcBef>
                <a:spcPts val="1000"/>
              </a:spcBef>
              <a:spcAft>
                <a:spcPts val="0"/>
              </a:spcAft>
              <a:buSzPct val="79999"/>
              <a:buChar char="►"/>
            </a:pPr>
            <a:r>
              <a:rPr lang="en-US"/>
              <a:t> Hence cities have to start cultivating crops and the need for automated farming in cities becomes crucial.  </a:t>
            </a:r>
            <a:endParaRPr/>
          </a:p>
          <a:p>
            <a:pPr marL="342900" lvl="0" indent="-258318" algn="l" rtl="0">
              <a:spcBef>
                <a:spcPts val="1000"/>
              </a:spcBef>
              <a:spcAft>
                <a:spcPts val="0"/>
              </a:spcAft>
              <a:buSzPct val="79999"/>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9"/>
          <p:cNvSpPr txBox="1">
            <a:spLocks noGrp="1"/>
          </p:cNvSpPr>
          <p:nvPr>
            <p:ph type="body" idx="1"/>
          </p:nvPr>
        </p:nvSpPr>
        <p:spPr>
          <a:xfrm>
            <a:off x="677334" y="441065"/>
            <a:ext cx="8596668" cy="560029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Agriculture is the primary occupation in India and is the backbone of Indian economic system. </a:t>
            </a:r>
            <a:endParaRPr/>
          </a:p>
          <a:p>
            <a:pPr marL="342900" lvl="0" indent="-342900" algn="l" rtl="0">
              <a:spcBef>
                <a:spcPts val="1000"/>
              </a:spcBef>
              <a:spcAft>
                <a:spcPts val="0"/>
              </a:spcAft>
              <a:buSzPts val="1440"/>
              <a:buChar char="►"/>
            </a:pPr>
            <a:r>
              <a:rPr lang="en-US"/>
              <a:t>Agriculture provides employment opportunities to rural people on a large scale in underdeveloped and developing countries in addition to providing food. </a:t>
            </a:r>
            <a:endParaRPr/>
          </a:p>
          <a:p>
            <a:pPr marL="342900" lvl="0" indent="-342900" algn="l" rtl="0">
              <a:spcBef>
                <a:spcPts val="1000"/>
              </a:spcBef>
              <a:spcAft>
                <a:spcPts val="0"/>
              </a:spcAft>
              <a:buSzPts val="1440"/>
              <a:buChar char="►"/>
            </a:pPr>
            <a:r>
              <a:rPr lang="en-US"/>
              <a:t>It is the process of producing food, fibre and many other desired products by the cultivation and raising of domestic animals. </a:t>
            </a:r>
            <a:endParaRPr/>
          </a:p>
          <a:p>
            <a:pPr marL="342900" lvl="0" indent="-342900" algn="l" rtl="0">
              <a:spcBef>
                <a:spcPts val="1000"/>
              </a:spcBef>
              <a:spcAft>
                <a:spcPts val="0"/>
              </a:spcAft>
              <a:buSzPts val="1440"/>
              <a:buChar char="►"/>
            </a:pPr>
            <a:r>
              <a:rPr lang="en-US"/>
              <a:t>Agriculture is the primary source of livelihood for about more than 58% of India’s population.</a:t>
            </a:r>
            <a:endParaRPr/>
          </a:p>
          <a:p>
            <a:pPr marL="342900" lvl="0" indent="-342900" algn="l" rtl="0">
              <a:spcBef>
                <a:spcPts val="1000"/>
              </a:spcBef>
              <a:spcAft>
                <a:spcPts val="0"/>
              </a:spcAft>
              <a:buSzPts val="1440"/>
              <a:buChar char="►"/>
            </a:pPr>
            <a:r>
              <a:rPr lang="en-US"/>
              <a:t>As the population of the city grows significantly the need to feed the city heavily lays on the need of agricultural land. As most of the agriculture lands are dried up due to lack of water the need for starvation increases. </a:t>
            </a:r>
            <a:endParaRPr/>
          </a:p>
          <a:p>
            <a:pPr marL="342900" lvl="0" indent="-342900" algn="l" rtl="0">
              <a:spcBef>
                <a:spcPts val="1000"/>
              </a:spcBef>
              <a:spcAft>
                <a:spcPts val="0"/>
              </a:spcAft>
              <a:buSzPts val="1440"/>
              <a:buChar char="►"/>
            </a:pPr>
            <a:r>
              <a:rPr lang="en-US"/>
              <a:t>Hence cities have to start cultivating crops and the need for automated farming in cities becomes crucial.  </a:t>
            </a:r>
            <a:endParaRPr/>
          </a:p>
          <a:p>
            <a:pPr marL="342900" lvl="0" indent="-251459" algn="l" rtl="0">
              <a:spcBef>
                <a:spcPts val="1000"/>
              </a:spcBef>
              <a:spcAft>
                <a:spcPts val="0"/>
              </a:spcAft>
              <a:buSzPts val="1440"/>
              <a:buNone/>
            </a:pPr>
            <a:endParaRPr/>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3145</Words>
  <Application>Microsoft Macintosh PowerPoint</Application>
  <PresentationFormat>Widescreen</PresentationFormat>
  <Paragraphs>343</Paragraphs>
  <Slides>51</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Noto Sans Symbols</vt:lpstr>
      <vt:lpstr>Times New Roman</vt:lpstr>
      <vt:lpstr>Trebuchet MS</vt:lpstr>
      <vt:lpstr>Facet</vt:lpstr>
      <vt:lpstr>Predictive analysis of city based crops using Internet of Things based Hydroponic system </vt:lpstr>
      <vt:lpstr>Abstract</vt:lpstr>
      <vt:lpstr>Problem Statement</vt:lpstr>
      <vt:lpstr>Exponential growth in metropolitan cities in India </vt:lpstr>
      <vt:lpstr>The population density in Indian metropolitan cities</vt:lpstr>
      <vt:lpstr>World Hunger Index in India </vt:lpstr>
      <vt:lpstr>Per capita Net Availability in India </vt:lpstr>
      <vt:lpstr>Introduction</vt:lpstr>
      <vt:lpstr>PowerPoint Presentation</vt:lpstr>
      <vt:lpstr>System Architecture Description</vt:lpstr>
      <vt:lpstr>Flow Chart</vt:lpstr>
      <vt:lpstr>Methodology Adapted (i) Hydroponic Farming </vt:lpstr>
      <vt:lpstr>(ii) Necessity for automation  </vt:lpstr>
      <vt:lpstr>(iii) Climate Maintained </vt:lpstr>
      <vt:lpstr>(iv) Data Analysis </vt:lpstr>
      <vt:lpstr>(v) Proposed System </vt:lpstr>
      <vt:lpstr>System Architecture</vt:lpstr>
      <vt:lpstr>System Architecture Description</vt:lpstr>
      <vt:lpstr>Flow Chart</vt:lpstr>
      <vt:lpstr>Circuit Diagram</vt:lpstr>
      <vt:lpstr>Circuit Connection</vt:lpstr>
      <vt:lpstr>Details of Hardware And Software </vt:lpstr>
      <vt:lpstr>Implementation (i) Dataset Collection</vt:lpstr>
      <vt:lpstr>Implementation Dataset Collection -2 </vt:lpstr>
      <vt:lpstr>Implementation (ii) Water Level Consumed By crops</vt:lpstr>
      <vt:lpstr>Yield generated with home based hydroponic farming</vt:lpstr>
      <vt:lpstr>Implementation (iii) Time Series Analysis of Dataset </vt:lpstr>
      <vt:lpstr>Implementation (iii) Time Series Analysis of Dataset </vt:lpstr>
      <vt:lpstr>Implementation (iii) Time Series Analysis of Dataset </vt:lpstr>
      <vt:lpstr>Implementation (iii) Time Series Analysis of Dataset </vt:lpstr>
      <vt:lpstr>Implementation (iii) Time Series Analysis of Dataset </vt:lpstr>
      <vt:lpstr>Implementation (iii) Time Series Analysis of Dataset </vt:lpstr>
      <vt:lpstr>Implementation (iv) Images of Each Phase of Crop Growth</vt:lpstr>
      <vt:lpstr>Implementation (iv)Hardware Implementation</vt:lpstr>
      <vt:lpstr>Implementation (iv)Full Project Setup</vt:lpstr>
      <vt:lpstr>Results in Linear  Regression within parameters in a hydroponic system for initial phase of crop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Legend </vt:lpstr>
      <vt:lpstr>Mobile app Interface</vt:lpstr>
      <vt:lpstr>Web App Predictor</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ambient conditions for crop growth using Internet of Things</dc:title>
  <dc:creator>sahariprasad anand</dc:creator>
  <cp:lastModifiedBy>sahariprasad anand</cp:lastModifiedBy>
  <cp:revision>4</cp:revision>
  <dcterms:created xsi:type="dcterms:W3CDTF">2022-03-27T15:45:24Z</dcterms:created>
  <dcterms:modified xsi:type="dcterms:W3CDTF">2022-06-01T13:40:21Z</dcterms:modified>
</cp:coreProperties>
</file>